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147373482" r:id="rId6"/>
    <p:sldId id="2147373483" r:id="rId7"/>
    <p:sldId id="261" r:id="rId8"/>
    <p:sldId id="2147373469" r:id="rId9"/>
    <p:sldId id="2147373484" r:id="rId10"/>
    <p:sldId id="2147373490" r:id="rId11"/>
    <p:sldId id="2147373491" r:id="rId12"/>
    <p:sldId id="2147373492" r:id="rId13"/>
    <p:sldId id="2147373485" r:id="rId14"/>
    <p:sldId id="2147373486" r:id="rId15"/>
    <p:sldId id="2147373487" r:id="rId16"/>
    <p:sldId id="2147373488" r:id="rId17"/>
    <p:sldId id="214737348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D2EF4-332E-417D-B310-A7064CAC3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24E296-573C-4324-ADEE-08095EB7D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A2D6B2-990B-40A1-8685-26CA56E7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7DD0F-5DF8-4BE1-9DFE-216802C7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15F79B-0C6F-4CD9-ADC7-316FB07D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75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48E0B-9E19-4474-AA06-85C4C721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9B29CC-E74B-441A-B3C7-93174BB0B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44ADC2-D87A-4083-83A9-38B0CC40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88A51E-44B1-4DA4-A711-D0971E92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775EC5-F5D9-4856-AC75-913FF534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67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B07718-0E27-4BF3-ACD1-210D30E50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613060-22AA-4F7A-84B6-527ABFECB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5A1404-3A2E-47FA-BBAC-9EABB446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6EF158-006F-4436-8F21-26D7172D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F5EBFC-F6AC-42CD-9BED-50F1939A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2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A6713-1023-4690-9217-4CF69CA0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38677D-6947-4C69-B067-AD996BC8A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B2BDF8-479B-4422-99CC-2AC07717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FCAEF-6262-44D7-A51F-8095D50E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18724-809C-4AC8-9374-727AC7D7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22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E9EDD-562C-4133-A5F3-5C7EA6E2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661C92-AB3D-4FF8-A41D-06BF9AAA5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86B263-8782-426E-9E96-588DD5F7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545990-29D4-43AC-ACAE-8D853DD4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F2D456-175C-477A-926D-89903D1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60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6DB90-44DB-45A5-B040-5F81F05C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A57AD3-5983-4FFA-9ABB-41065EEAE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1A23CE-690E-4F16-A5F5-571C01ED2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83C69B-6C19-4353-8AA6-057D7336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163AFF-EF2E-49CB-A07E-CFFBE1D8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90B0B5-F638-4987-804C-F32C01F6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31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DAF60-05B4-4160-96DB-3065399D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F1B767-E084-46F4-B68A-AD6EBDFED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D76D4C-7091-4CE8-A61F-EFD21DF8D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07212D-16B2-4BCE-AEA1-406BE6B4C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037245-42D6-4B95-81D6-E33227A9F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247C72D-911E-4382-BE24-8CB27337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500DCE-F400-4936-A371-C9FA2682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E3B242-C6B0-482B-8011-18E3B78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4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53892-60D1-4015-BF2E-5E5D0B60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90B06D-786F-49CF-9725-BD16EABA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45219E-E7A9-472B-A1A7-4FB27980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FD6CCA-BD89-4C30-B6AC-01B6BC11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8A5934-5FAA-4271-850A-3EEC49C77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33A588-3D28-4225-B0C2-68346C11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48592E-40B2-4DC2-8112-F8458C26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68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84559-2155-4B3F-AB0D-91C408A6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49E1E4-E205-425C-AB40-383E0924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AE83B0-6D1E-4405-985D-67D634A34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B7B11A-740C-4200-99C4-7DD45898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6D7EB7-CB11-4B7B-A221-EA37EA94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6AB5D2-1B77-4592-8465-8D040953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24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DE349-26BC-4B75-8F5F-C1BEDFD3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D1DEBB-8BA1-46D3-8E36-E5A1AC98B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64D8A8-8F30-4562-89B6-CEAB361FE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E01B63-2A2B-48A2-8E1F-608BAC52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923D76-D8C9-4B74-A1E4-80F9A674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F15906-CAD5-4A17-9378-70C406BB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53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43876F-1D76-4494-9B93-A081AECB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F0FE1D-A6F4-48AC-ACD9-B0E68D281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27CA2-0761-4F1F-83D4-FEFDA40E0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E373-9BBE-4B6B-B7CE-A436599CD5C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F97BF6-551A-40F7-AF97-42BB1118F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7CA0E0-CE51-47E4-8209-E2470ABC8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02E1-DDB3-4BAC-A8FF-0CFA188C9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76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70EA3-5D6A-4523-954F-E2B7A0668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Prise en charge DT2</a:t>
            </a:r>
          </a:p>
        </p:txBody>
      </p:sp>
    </p:spTree>
    <p:extLst>
      <p:ext uri="{BB962C8B-B14F-4D97-AF65-F5344CB8AC3E}">
        <p14:creationId xmlns:p14="http://schemas.microsoft.com/office/powerpoint/2010/main" val="310480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D14B5-1E3F-440F-8DE3-1CAFABCE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Dulaglutide</a:t>
            </a:r>
            <a:r>
              <a:rPr lang="fr-FR" dirty="0"/>
              <a:t> : </a:t>
            </a:r>
            <a:r>
              <a:rPr lang="fr-FR" dirty="0" err="1"/>
              <a:t>Trulicity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74D335-69F0-4D5C-85EA-C17B6068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1404104"/>
            <a:ext cx="4216689" cy="52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3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2B333-F0FC-4C27-9CE1-65B5D232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Semaglutide</a:t>
            </a:r>
            <a:r>
              <a:rPr lang="fr-FR" dirty="0"/>
              <a:t> : </a:t>
            </a:r>
            <a:r>
              <a:rPr lang="fr-FR" dirty="0" err="1"/>
              <a:t>Ozempic</a:t>
            </a:r>
            <a:r>
              <a:rPr lang="fr-FR" dirty="0"/>
              <a:t> </a:t>
            </a:r>
          </a:p>
        </p:txBody>
      </p:sp>
      <p:pic>
        <p:nvPicPr>
          <p:cNvPr id="1026" name="Picture 2" descr="Ozempic® pen">
            <a:extLst>
              <a:ext uri="{FF2B5EF4-FFF2-40B4-BE49-F238E27FC236}">
                <a16:creationId xmlns:a16="http://schemas.microsoft.com/office/drawing/2014/main" id="{0C06BE42-8124-42B5-8855-B6CA5E4F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38" y="2023774"/>
            <a:ext cx="7220350" cy="34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6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0D52F-BD7B-41A5-BD9C-AC3CAF95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Liraglutide : </a:t>
            </a:r>
            <a:r>
              <a:rPr lang="fr-FR" dirty="0" err="1"/>
              <a:t>Victoza</a:t>
            </a:r>
            <a:endParaRPr lang="fr-FR" dirty="0"/>
          </a:p>
        </p:txBody>
      </p:sp>
      <p:pic>
        <p:nvPicPr>
          <p:cNvPr id="2052" name="Picture 4" descr="How to use victoza pen for diabetes — GT Health, Endocrinology">
            <a:extLst>
              <a:ext uri="{FF2B5EF4-FFF2-40B4-BE49-F238E27FC236}">
                <a16:creationId xmlns:a16="http://schemas.microsoft.com/office/drawing/2014/main" id="{91029041-78F3-4FFE-8796-B9E43FD6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2" y="1769976"/>
            <a:ext cx="8571345" cy="33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4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374F2-38E1-4BB2-958C-806BC8E0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 futures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059982-82AD-4A8E-AE1C-2B0A2953F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Tirzepatide : double agoniste des récepteurs GLP1/GIP</a:t>
            </a:r>
          </a:p>
          <a:p>
            <a:r>
              <a:rPr lang="fr-FR" dirty="0"/>
              <a:t>Perte de poids d’en moyenne 10kg</a:t>
            </a:r>
          </a:p>
          <a:p>
            <a:r>
              <a:rPr lang="fr-FR" dirty="0"/>
              <a:t>Amélioration de l’HbA1c &gt; 3% </a:t>
            </a:r>
          </a:p>
        </p:txBody>
      </p:sp>
    </p:spTree>
    <p:extLst>
      <p:ext uri="{BB962C8B-B14F-4D97-AF65-F5344CB8AC3E}">
        <p14:creationId xmlns:p14="http://schemas.microsoft.com/office/powerpoint/2010/main" val="220427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75D44-4D5D-450B-A284-67112BC8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Mécanisme d’action iSGLT2</a:t>
            </a:r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6365B3A7-D068-41CF-BC80-C7260574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558925"/>
            <a:ext cx="83153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0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A6F3E-7E4A-4075-AFF9-E5FAAF06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Place des sulfamides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223352-F747-410A-9CB1-95ACD5B6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334"/>
            <a:ext cx="10515600" cy="4351338"/>
          </a:xfrm>
        </p:spPr>
        <p:txBody>
          <a:bodyPr/>
          <a:lstStyle/>
          <a:p>
            <a:r>
              <a:rPr lang="fr-FR" dirty="0"/>
              <a:t>Traitement efficace et peu cher </a:t>
            </a:r>
          </a:p>
          <a:p>
            <a:r>
              <a:rPr lang="fr-FR" dirty="0"/>
              <a:t>Risque de prise de poids, en moyenne +2kg </a:t>
            </a:r>
          </a:p>
          <a:p>
            <a:r>
              <a:rPr lang="fr-FR" dirty="0"/>
              <a:t>Certaines études démontrent un effet CV défavorable </a:t>
            </a:r>
          </a:p>
        </p:txBody>
      </p:sp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4F27BFE5-A8D0-4B5A-AB68-DAC70BAE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77" y="3885592"/>
            <a:ext cx="3896882" cy="20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8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6C73D-32B8-45E6-94E6-1CD14CAD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Place des iDPP4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872D4-32B4-4D2D-BD72-06617FF88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d’hypoglycémie, utile chez le patient âgé </a:t>
            </a:r>
          </a:p>
          <a:p>
            <a:r>
              <a:rPr lang="fr-FR" dirty="0"/>
              <a:t>Efficacité comparable aux iSGLT2 dans l’amélioration de l’équilibre glycémique (- 0,6 % HbA1c)</a:t>
            </a:r>
          </a:p>
          <a:p>
            <a:r>
              <a:rPr lang="fr-FR" dirty="0"/>
              <a:t>Cependant, ils sont neutre en terme de protection CV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1DDDE0-FA88-4DA8-817D-8DC00A42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78" y="4001294"/>
            <a:ext cx="72104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1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D7123-76DF-4B69-A00C-14A1C55C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Insulinothérapie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40B5C2-9454-4697-AE55-78E0CE42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Evolution naturelle de la plupart des patients diabétiques de type 2, nécessité à un moment ou un autre d’avoir recours à l’insuline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On débute souvent avec une insuline basale, puis parfois un schéma multi-injections </a:t>
            </a:r>
          </a:p>
        </p:txBody>
      </p:sp>
    </p:spTree>
    <p:extLst>
      <p:ext uri="{BB962C8B-B14F-4D97-AF65-F5344CB8AC3E}">
        <p14:creationId xmlns:p14="http://schemas.microsoft.com/office/powerpoint/2010/main" val="10129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13C3B0-9B81-4B4D-8E98-CE0ABC024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696"/>
            <a:ext cx="12192000" cy="62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C6D12-E831-423F-82CE-E26F2896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Biguanides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A8850-74ED-45EF-AE49-BF331887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Metformine </a:t>
            </a:r>
            <a:r>
              <a:rPr lang="fr-FR" dirty="0">
                <a:sym typeface="Wingdings" panose="05000000000000000000" pitchFamily="2" charset="2"/>
              </a:rPr>
              <a:t> traitement de 1</a:t>
            </a:r>
            <a:r>
              <a:rPr lang="fr-FR" baseline="30000" dirty="0">
                <a:sym typeface="Wingdings" panose="05000000000000000000" pitchFamily="2" charset="2"/>
              </a:rPr>
              <a:t>ère</a:t>
            </a:r>
            <a:r>
              <a:rPr lang="fr-FR" dirty="0">
                <a:sym typeface="Wingdings" panose="05000000000000000000" pitchFamily="2" charset="2"/>
              </a:rPr>
              <a:t> intention </a:t>
            </a:r>
          </a:p>
          <a:p>
            <a:r>
              <a:rPr lang="fr-FR" dirty="0"/>
              <a:t>Diminue l’insulinorésistance des cellules périphériques et diminue la sécrétion de glucose hépatique </a:t>
            </a:r>
          </a:p>
          <a:p>
            <a:r>
              <a:rPr lang="fr-FR" dirty="0"/>
              <a:t>Pas de risque d’hypoglycémie </a:t>
            </a:r>
          </a:p>
          <a:p>
            <a:r>
              <a:rPr lang="fr-FR" dirty="0"/>
              <a:t>Neutre sur le poids </a:t>
            </a:r>
          </a:p>
          <a:p>
            <a:r>
              <a:rPr lang="fr-FR" dirty="0"/>
              <a:t>Bénéfice sur la morbi-mortalité cardiovasculaire </a:t>
            </a:r>
          </a:p>
          <a:p>
            <a:r>
              <a:rPr lang="fr-FR" dirty="0"/>
              <a:t>Parfois mal toléré sur le plan digestif (diarrhées), préférer le prendre au milieu des repas </a:t>
            </a:r>
          </a:p>
        </p:txBody>
      </p:sp>
    </p:spTree>
    <p:extLst>
      <p:ext uri="{BB962C8B-B14F-4D97-AF65-F5344CB8AC3E}">
        <p14:creationId xmlns:p14="http://schemas.microsoft.com/office/powerpoint/2010/main" val="161937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B235A-02EE-4B91-A120-54D0D89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 dirty="0"/>
              <a:t>Recommandations ADA/EASD 2021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35300C4-294F-4611-AD5A-A4B3654B3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476" y="1080935"/>
            <a:ext cx="7847048" cy="5690434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337963B-63CF-4250-A4C3-B13B81631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287" y="-496"/>
            <a:ext cx="3203711" cy="8777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84594E-A73D-4C6E-91AE-DE389F3FD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20" y="2251392"/>
            <a:ext cx="1268522" cy="7602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0CB0B4-8E01-4148-8E6C-51B6630E8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20" y="3163560"/>
            <a:ext cx="1268522" cy="8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7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B235A-02EE-4B91-A120-54D0D89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 dirty="0"/>
              <a:t>Recommandations ADA/EASD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37963B-63CF-4250-A4C3-B13B8163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287" y="-496"/>
            <a:ext cx="3203711" cy="87772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99790B5-2111-433B-9C1A-366C9D85D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96" y="1285677"/>
            <a:ext cx="1471571" cy="557255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B62BA72-CBF5-4E1F-BCE8-0320203F4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276" y="1575459"/>
            <a:ext cx="1789656" cy="187447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1373039-42B5-42CE-9766-95823F148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740" y="1575459"/>
            <a:ext cx="3425511" cy="51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B235A-02EE-4B91-A120-54D0D89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 dirty="0"/>
              <a:t>Recommandations ADA/EASD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37963B-63CF-4250-A4C3-B13B8163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287" y="-496"/>
            <a:ext cx="3203711" cy="8777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4A309C-3F98-4D90-AAA8-D4904164D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59" y="1007984"/>
            <a:ext cx="6079881" cy="57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5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B235A-02EE-4B91-A120-54D0D89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 dirty="0"/>
              <a:t>Effets bénéfiques des GLP1-Ra et iSGLT2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5D6DEF9-F925-4A54-A763-C455989CB3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761" y="1226594"/>
          <a:ext cx="10944478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878">
                  <a:extLst>
                    <a:ext uri="{9D8B030D-6E8A-4147-A177-3AD203B41FA5}">
                      <a16:colId xmlns:a16="http://schemas.microsoft.com/office/drawing/2014/main" val="2821074124"/>
                    </a:ext>
                  </a:extLst>
                </a:gridCol>
                <a:gridCol w="4556839">
                  <a:extLst>
                    <a:ext uri="{9D8B030D-6E8A-4147-A177-3AD203B41FA5}">
                      <a16:colId xmlns:a16="http://schemas.microsoft.com/office/drawing/2014/main" val="1811336853"/>
                    </a:ext>
                  </a:extLst>
                </a:gridCol>
                <a:gridCol w="4754761">
                  <a:extLst>
                    <a:ext uri="{9D8B030D-6E8A-4147-A177-3AD203B41FA5}">
                      <a16:colId xmlns:a16="http://schemas.microsoft.com/office/drawing/2014/main" val="3111938401"/>
                    </a:ext>
                  </a:extLst>
                </a:gridCol>
              </a:tblGrid>
              <a:tr h="466042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GLP1-Ra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iSGLT2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088862595"/>
                  </a:ext>
                </a:extLst>
              </a:tr>
              <a:tr h="737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Evènements CV majeurs 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- 14 %</a:t>
                      </a:r>
                    </a:p>
                    <a:p>
                      <a:pPr algn="ctr"/>
                      <a:r>
                        <a:rPr lang="fr-FR" sz="1600" dirty="0"/>
                        <a:t>Pas d’effet homogène sur les composantes du MACE</a:t>
                      </a:r>
                    </a:p>
                    <a:p>
                      <a:pPr algn="ctr"/>
                      <a:r>
                        <a:rPr lang="fr-FR" sz="1600" dirty="0"/>
                        <a:t>Bénéfice plutôt en faveur sur la survenue d’AVC </a:t>
                      </a:r>
                    </a:p>
                    <a:p>
                      <a:pPr algn="ctr"/>
                      <a:r>
                        <a:rPr lang="fr-FR" sz="1600" dirty="0"/>
                        <a:t>(-16 %)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- 14 %</a:t>
                      </a:r>
                    </a:p>
                    <a:p>
                      <a:pPr algn="ctr"/>
                      <a:r>
                        <a:rPr lang="fr-FR" sz="1600" dirty="0"/>
                        <a:t>Mais effet inhomogène selon les molécules </a:t>
                      </a:r>
                    </a:p>
                    <a:p>
                      <a:pPr algn="ctr"/>
                      <a:r>
                        <a:rPr lang="fr-FR" sz="1600" dirty="0"/>
                        <a:t>(réduction significative uniquement canagliflozine &amp; empagliflozine)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442392197"/>
                  </a:ext>
                </a:extLst>
              </a:tr>
              <a:tr h="59446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Hospitalisation pour insuffisance cardiaque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2000" b="1" dirty="0"/>
                        <a:t>Neutralité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600" dirty="0"/>
                        <a:t>(effet potentiellement favorable (-10%) sur les dernières méta-analyse)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2800" b="1" dirty="0"/>
                        <a:t>- 30 %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600" dirty="0"/>
                        <a:t>de façon homogène quelle que soit la molécule utilisée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029722033"/>
                  </a:ext>
                </a:extLst>
              </a:tr>
              <a:tr h="65730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Déclin de la fonction rénale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Effet protecteur modéré</a:t>
                      </a:r>
                    </a:p>
                    <a:p>
                      <a:pPr algn="ctr"/>
                      <a:r>
                        <a:rPr lang="fr-FR" sz="1600" dirty="0"/>
                        <a:t>Réduction significative lorsque le critère composite rénal comprend la macroalbuminurie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2800" b="1" dirty="0"/>
                        <a:t>- 45 %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600" dirty="0"/>
                        <a:t>de façon homogène quelle que soit la molécule utilisée 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372968889"/>
                  </a:ext>
                </a:extLst>
              </a:tr>
              <a:tr h="370291"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600" b="1" dirty="0"/>
                        <a:t>oids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En moyenne </a:t>
                      </a:r>
                      <a:r>
                        <a:rPr lang="fr-FR" sz="2800" b="1" dirty="0"/>
                        <a:t>- 3 kg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En moyenne </a:t>
                      </a:r>
                      <a:r>
                        <a:rPr lang="fr-FR" sz="2800" b="1" i="0" dirty="0"/>
                        <a:t>- 2 kg 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581953605"/>
                  </a:ext>
                </a:extLst>
              </a:tr>
              <a:tr h="370291"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fr-FR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HbA1c</a:t>
                      </a:r>
                      <a:endParaRPr lang="fr-FR" sz="1600" b="1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En moyenne </a:t>
                      </a:r>
                      <a:r>
                        <a:rPr lang="fr-FR" sz="2800" b="1" dirty="0"/>
                        <a:t>- 1,0 à -1,5 %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0" dirty="0"/>
                        <a:t>En moyenne </a:t>
                      </a:r>
                      <a:r>
                        <a:rPr lang="fr-FR" sz="2800" b="1" i="0" dirty="0"/>
                        <a:t>- 0,6 %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977643612"/>
                  </a:ext>
                </a:extLst>
              </a:tr>
            </a:tbl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D9AF761-6168-4F5E-876D-5E6A74F08461}"/>
              </a:ext>
            </a:extLst>
          </p:cNvPr>
          <p:cNvSpPr/>
          <p:nvPr/>
        </p:nvSpPr>
        <p:spPr>
          <a:xfrm>
            <a:off x="6828639" y="3280095"/>
            <a:ext cx="4739600" cy="1124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3D0D592-2B8C-4B26-8BCE-5362FD96E151}"/>
              </a:ext>
            </a:extLst>
          </p:cNvPr>
          <p:cNvSpPr/>
          <p:nvPr/>
        </p:nvSpPr>
        <p:spPr>
          <a:xfrm>
            <a:off x="6828639" y="4419242"/>
            <a:ext cx="4739600" cy="10419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98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23BC7-1065-7D4A-9304-1B0FD14F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7" y="503501"/>
            <a:ext cx="11087986" cy="1325563"/>
          </a:xfrm>
        </p:spPr>
        <p:txBody>
          <a:bodyPr/>
          <a:lstStyle/>
          <a:p>
            <a:r>
              <a:rPr lang="fr-FR" dirty="0"/>
              <a:t>En parallèle de la protection cardiovasculaire, l’effet métabolique des traitements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CFD025-DE53-1F4E-AC13-313B8561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5" y="2016455"/>
            <a:ext cx="4046057" cy="358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CD368C-FEB2-0949-BD13-F6A49821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0" y="1827220"/>
            <a:ext cx="6629362" cy="40738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504DC1-D7F6-0E4F-8E6D-128E5BF87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905" y="1848724"/>
            <a:ext cx="5185872" cy="403108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D9AD293-EBCA-A543-B325-252DA5A8C7EE}"/>
              </a:ext>
            </a:extLst>
          </p:cNvPr>
          <p:cNvSpPr txBox="1"/>
          <p:nvPr/>
        </p:nvSpPr>
        <p:spPr>
          <a:xfrm>
            <a:off x="7347792" y="6221103"/>
            <a:ext cx="429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Hussein H et al. Diabetes </a:t>
            </a:r>
            <a:r>
              <a:rPr lang="fr-FR" i="1" dirty="0" err="1"/>
              <a:t>Obes</a:t>
            </a:r>
            <a:r>
              <a:rPr lang="fr-FR" i="1" dirty="0"/>
              <a:t> </a:t>
            </a:r>
            <a:r>
              <a:rPr lang="fr-FR" i="1" dirty="0" err="1"/>
              <a:t>Metab</a:t>
            </a:r>
            <a:r>
              <a:rPr lang="fr-FR" i="1" dirty="0"/>
              <a:t>.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33315-92A9-AD40-BF84-1FCD2D0D717D}"/>
              </a:ext>
            </a:extLst>
          </p:cNvPr>
          <p:cNvSpPr/>
          <p:nvPr/>
        </p:nvSpPr>
        <p:spPr>
          <a:xfrm>
            <a:off x="233916" y="2838893"/>
            <a:ext cx="11025963" cy="446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9D569B-AF03-5A41-9EE3-39A43588CBBF}"/>
              </a:ext>
            </a:extLst>
          </p:cNvPr>
          <p:cNvSpPr/>
          <p:nvPr/>
        </p:nvSpPr>
        <p:spPr>
          <a:xfrm>
            <a:off x="202497" y="4193009"/>
            <a:ext cx="11025963" cy="262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DE9CB1-BDF0-194C-B541-B84083BA8F32}"/>
              </a:ext>
            </a:extLst>
          </p:cNvPr>
          <p:cNvSpPr/>
          <p:nvPr/>
        </p:nvSpPr>
        <p:spPr>
          <a:xfrm>
            <a:off x="194168" y="4649529"/>
            <a:ext cx="11025963" cy="475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B82A26-96DF-9C4C-882D-7030C04C3891}"/>
              </a:ext>
            </a:extLst>
          </p:cNvPr>
          <p:cNvSpPr/>
          <p:nvPr/>
        </p:nvSpPr>
        <p:spPr>
          <a:xfrm>
            <a:off x="260499" y="2616392"/>
            <a:ext cx="11025963" cy="201236"/>
          </a:xfrm>
          <a:prstGeom prst="rect">
            <a:avLst/>
          </a:prstGeom>
          <a:solidFill>
            <a:schemeClr val="bg1">
              <a:alpha val="9022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FEFEAE-0998-4C4A-A56B-527D209E20BF}"/>
              </a:ext>
            </a:extLst>
          </p:cNvPr>
          <p:cNvSpPr/>
          <p:nvPr/>
        </p:nvSpPr>
        <p:spPr>
          <a:xfrm>
            <a:off x="226443" y="3317357"/>
            <a:ext cx="11025963" cy="854385"/>
          </a:xfrm>
          <a:prstGeom prst="rect">
            <a:avLst/>
          </a:prstGeom>
          <a:solidFill>
            <a:schemeClr val="bg1">
              <a:alpha val="9022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9BC141-53FF-0F46-8AE2-B28288E14231}"/>
              </a:ext>
            </a:extLst>
          </p:cNvPr>
          <p:cNvSpPr/>
          <p:nvPr/>
        </p:nvSpPr>
        <p:spPr>
          <a:xfrm>
            <a:off x="187450" y="4468596"/>
            <a:ext cx="11025963" cy="169652"/>
          </a:xfrm>
          <a:prstGeom prst="rect">
            <a:avLst/>
          </a:prstGeom>
          <a:solidFill>
            <a:schemeClr val="bg1">
              <a:alpha val="9022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AB4757-5E65-0D43-AD86-552CC036C9A9}"/>
              </a:ext>
            </a:extLst>
          </p:cNvPr>
          <p:cNvSpPr/>
          <p:nvPr/>
        </p:nvSpPr>
        <p:spPr>
          <a:xfrm>
            <a:off x="194167" y="5164213"/>
            <a:ext cx="11025963" cy="380285"/>
          </a:xfrm>
          <a:prstGeom prst="rect">
            <a:avLst/>
          </a:prstGeom>
          <a:solidFill>
            <a:schemeClr val="bg1">
              <a:alpha val="9022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2A6CE-8D96-C143-BAE3-F71357A2C085}"/>
              </a:ext>
            </a:extLst>
          </p:cNvPr>
          <p:cNvSpPr/>
          <p:nvPr/>
        </p:nvSpPr>
        <p:spPr>
          <a:xfrm rot="20055592">
            <a:off x="10392947" y="2819493"/>
            <a:ext cx="1531088" cy="50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i-SGLT2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428819-ECA8-2D46-88B8-44207CE8785E}"/>
              </a:ext>
            </a:extLst>
          </p:cNvPr>
          <p:cNvSpPr/>
          <p:nvPr/>
        </p:nvSpPr>
        <p:spPr>
          <a:xfrm rot="20055592">
            <a:off x="10424365" y="4330588"/>
            <a:ext cx="1531088" cy="50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GLP1-Ra</a:t>
            </a:r>
          </a:p>
        </p:txBody>
      </p:sp>
    </p:spTree>
    <p:extLst>
      <p:ext uri="{BB962C8B-B14F-4D97-AF65-F5344CB8AC3E}">
        <p14:creationId xmlns:p14="http://schemas.microsoft.com/office/powerpoint/2010/main" val="24584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99BB4-BAE8-4AF7-9049-B2552556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Mécanisme d’action aGLP1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AC2DCA24-572D-4996-A648-9B10149DC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90" y="1491864"/>
            <a:ext cx="65627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540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365</Words>
  <Application>Microsoft Office PowerPoint</Application>
  <PresentationFormat>Grand écran</PresentationFormat>
  <Paragraphs>63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Prise en charge DT2</vt:lpstr>
      <vt:lpstr>Présentation PowerPoint</vt:lpstr>
      <vt:lpstr>Biguanides </vt:lpstr>
      <vt:lpstr>Recommandations ADA/EASD 2021</vt:lpstr>
      <vt:lpstr>Recommandations ADA/EASD 2021</vt:lpstr>
      <vt:lpstr>Recommandations ADA/EASD 2021</vt:lpstr>
      <vt:lpstr>Effets bénéfiques des GLP1-Ra et iSGLT2</vt:lpstr>
      <vt:lpstr>En parallèle de la protection cardiovasculaire, l’effet métabolique des traitements :</vt:lpstr>
      <vt:lpstr>Mécanisme d’action aGLP1</vt:lpstr>
      <vt:lpstr>Dulaglutide : Trulicity</vt:lpstr>
      <vt:lpstr>Semaglutide : Ozempic </vt:lpstr>
      <vt:lpstr>Liraglutide : Victoza</vt:lpstr>
      <vt:lpstr>Perspectives futures</vt:lpstr>
      <vt:lpstr>Mécanisme d’action iSGLT2</vt:lpstr>
      <vt:lpstr>Place des sulfamides ? </vt:lpstr>
      <vt:lpstr>Place des iDPP4 ? </vt:lpstr>
      <vt:lpstr>Insulinothérapie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DT2</dc:title>
  <dc:creator>Paul-Antoine BOMPAIN</dc:creator>
  <cp:lastModifiedBy>Paul-Antoine BOMPAIN</cp:lastModifiedBy>
  <cp:revision>3</cp:revision>
  <dcterms:created xsi:type="dcterms:W3CDTF">2021-12-12T19:02:12Z</dcterms:created>
  <dcterms:modified xsi:type="dcterms:W3CDTF">2021-12-13T07:07:08Z</dcterms:modified>
</cp:coreProperties>
</file>