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-98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C32AC2-30BA-7642-9D61-D31B2A8F4CF3}" type="datetimeFigureOut">
              <a:rPr lang="fr-FR"/>
              <a:pPr/>
              <a:t>09/05/2014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FA7BE-9992-DA4E-B228-7F61C58AF13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61CB39-DB39-284C-8CBB-5613A334745F}" type="datetimeFigureOut">
              <a:rPr lang="fr-FR"/>
              <a:pPr/>
              <a:t>09/05/2014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C67AE-2B0E-4941-8ACD-1AE507364A3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6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312C56-504A-124D-8A68-3432984B1ED4}" type="datetimeFigureOut">
              <a:rPr lang="fr-FR"/>
              <a:pPr/>
              <a:t>09/05/2014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2D7CA-C6A2-BD4D-B3F0-DFAB303B0F7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99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DF231B-87E2-7946-885F-9E45DFE7AA10}" type="datetimeFigureOut">
              <a:rPr lang="fr-FR"/>
              <a:pPr/>
              <a:t>09/05/2014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72DE4-E0DE-E342-A808-08D40F15401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93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C51052-31B2-7449-BE7D-39D30C266E37}" type="datetimeFigureOut">
              <a:rPr lang="fr-FR"/>
              <a:pPr/>
              <a:t>09/05/2014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BAF4D-959D-B548-B2BF-618C178FD67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57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D34B2D-269D-CF47-A3CF-27BE5004C366}" type="datetimeFigureOut">
              <a:rPr lang="fr-FR"/>
              <a:pPr/>
              <a:t>09/05/2014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C43E9-CD6F-1446-93E2-44A3FF74AD4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362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11E38-0257-1C4E-B31F-E80CA37972C6}" type="datetimeFigureOut">
              <a:rPr lang="fr-FR"/>
              <a:pPr/>
              <a:t>09/05/2014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147B4-E9A2-F14D-8C7C-E1B95E3214A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05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051512-4EEF-4644-851F-5CC3A152D0AC}" type="datetimeFigureOut">
              <a:rPr lang="fr-FR"/>
              <a:pPr/>
              <a:t>09/05/2014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5497A-E77E-8843-90EA-BAE99858ECB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64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BFF4EB-CFBE-244E-A83C-15243C6B9711}" type="datetimeFigureOut">
              <a:rPr lang="fr-FR"/>
              <a:pPr/>
              <a:t>09/05/2014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BD077-14C7-684C-AC4E-A24F75430DF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59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6D8062-66DD-924A-B76B-D5CFEC24E81F}" type="datetimeFigureOut">
              <a:rPr lang="fr-FR"/>
              <a:pPr/>
              <a:t>09/05/2014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8161C-57A5-6E40-98FB-F56C9DD2D87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71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D62A86-D0DB-ED4B-9414-5B0CF44752E7}" type="datetimeFigureOut">
              <a:rPr lang="fr-FR"/>
              <a:pPr/>
              <a:t>09/05/2014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0AC0B-3466-9D44-8705-C47DE4595BF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97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BE5A969-D917-6041-9EDB-756984426CA7}" type="datetimeFigureOut">
              <a:rPr lang="fr-FR"/>
              <a:pPr/>
              <a:t>09/05/2014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D38BF18-BC02-E643-850F-41FB38B75E34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524000" y="1030288"/>
            <a:ext cx="8926513" cy="682625"/>
          </a:xfrm>
        </p:spPr>
        <p:txBody>
          <a:bodyPr/>
          <a:lstStyle/>
          <a:p>
            <a:r>
              <a:rPr lang="fr-FR" sz="3600">
                <a:latin typeface="Calibri" charset="0"/>
                <a:ea typeface="Calibri" charset="0"/>
                <a:cs typeface="Times New Roman" charset="0"/>
              </a:rPr>
              <a:t>Le point de vue du Mathématicien !</a:t>
            </a:r>
            <a:endParaRPr lang="fr-FR" sz="3600">
              <a:latin typeface="Calibri Light" charset="0"/>
              <a:ea typeface="Calibri" charset="0"/>
              <a:cs typeface="Times New Roman" charset="0"/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7950" y="2339975"/>
            <a:ext cx="10231438" cy="372903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u="sng">
                <a:latin typeface="Calibri" charset="0"/>
                <a:ea typeface="Calibri" charset="0"/>
                <a:cs typeface="Times New Roman" charset="0"/>
              </a:rPr>
              <a:t>Synthèse du TP : (en quelques mots </a:t>
            </a:r>
            <a:r>
              <a:rPr lang="fr-FR" b="1" u="sng">
                <a:latin typeface="Calibri" charset="0"/>
                <a:ea typeface="Calibri" charset="0"/>
                <a:cs typeface="Times New Roman" charset="0"/>
              </a:rPr>
              <a:t>Néophites</a:t>
            </a:r>
            <a:r>
              <a:rPr lang="fr-FR" u="sng">
                <a:latin typeface="Calibri" charset="0"/>
                <a:ea typeface="Calibri" charset="0"/>
                <a:cs typeface="Times New Roman" charset="0"/>
              </a:rPr>
              <a:t>)</a:t>
            </a:r>
            <a:endParaRPr lang="fr-FR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>
                <a:latin typeface="Calibri" charset="0"/>
                <a:ea typeface="Calibri" charset="0"/>
                <a:cs typeface="Times New Roman" charset="0"/>
              </a:rPr>
              <a:t>Les élèves doivent déterminer la vitesse de croissance d</a:t>
            </a:r>
            <a:r>
              <a:rPr lang="ja-JP" altLang="fr-FR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>
                <a:latin typeface="Calibri" charset="0"/>
                <a:ea typeface="Calibri" charset="0"/>
                <a:cs typeface="Times New Roman" charset="0"/>
              </a:rPr>
              <a:t>une certaine bactérie dans certaines conditions.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>
                <a:latin typeface="Calibri" charset="0"/>
                <a:ea typeface="Calibri" charset="0"/>
                <a:cs typeface="Times New Roman" charset="0"/>
              </a:rPr>
              <a:t>Pour cela, ils font se développer la bactérie dans un milieu donné </a:t>
            </a:r>
            <a:br>
              <a:rPr lang="fr-FR">
                <a:latin typeface="Calibri" charset="0"/>
                <a:ea typeface="Calibri" charset="0"/>
                <a:cs typeface="Times New Roman" charset="0"/>
              </a:rPr>
            </a:br>
            <a:r>
              <a:rPr lang="fr-FR">
                <a:latin typeface="Calibri" charset="0"/>
                <a:ea typeface="Calibri" charset="0"/>
                <a:cs typeface="Times New Roman" charset="0"/>
              </a:rPr>
              <a:t>(« milieu de culture »),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>
                <a:latin typeface="Calibri" charset="0"/>
                <a:ea typeface="Calibri" charset="0"/>
                <a:cs typeface="Times New Roman" charset="0"/>
              </a:rPr>
              <a:t>Et laissent évoluer une solution glucosée de concentration connue </a:t>
            </a:r>
            <a:br>
              <a:rPr lang="fr-FR">
                <a:latin typeface="Calibri" charset="0"/>
                <a:ea typeface="Calibri" charset="0"/>
                <a:cs typeface="Times New Roman" charset="0"/>
              </a:rPr>
            </a:br>
            <a:r>
              <a:rPr lang="fr-FR">
                <a:latin typeface="Calibri" charset="0"/>
                <a:ea typeface="Calibri" charset="0"/>
                <a:cs typeface="Times New Roman" charset="0"/>
              </a:rPr>
              <a:t>comme référence (étalon).</a:t>
            </a:r>
          </a:p>
          <a:p>
            <a:endParaRPr lang="fr-FR">
              <a:latin typeface="Calibri" charset="0"/>
              <a:ea typeface="Calibri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48775" cy="13255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application du cours sur les ajustements affines (chapitre statistiques)</a:t>
            </a:r>
            <a:r>
              <a:rPr lang="fr-FR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3200" dirty="0">
              <a:ea typeface="+mj-e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7000"/>
              </a:lnSpc>
              <a:spcAft>
                <a:spcPts val="800"/>
              </a:spcAft>
            </a:pPr>
            <a:r>
              <a:rPr lang="fr-FR">
                <a:latin typeface="Calibri" charset="0"/>
                <a:ea typeface="Calibri" charset="0"/>
                <a:cs typeface="Times New Roman" charset="0"/>
              </a:rPr>
              <a:t>-Les élèves peuvent tracer la droite sur le graphique puis déterminer son coefficient directeur avec 2 points. (Méthode </a:t>
            </a:r>
            <a:r>
              <a:rPr lang="fr-FR" b="1">
                <a:latin typeface="Calibri" charset="0"/>
                <a:ea typeface="Calibri" charset="0"/>
                <a:cs typeface="Times New Roman" charset="0"/>
              </a:rPr>
              <a:t>usuelle</a:t>
            </a:r>
            <a:r>
              <a:rPr lang="fr-FR">
                <a:latin typeface="Calibri" charset="0"/>
                <a:ea typeface="Calibri" charset="0"/>
                <a:cs typeface="Times New Roman" charset="0"/>
              </a:rPr>
              <a:t>)</a:t>
            </a:r>
          </a:p>
          <a:p>
            <a:pPr>
              <a:lnSpc>
                <a:spcPct val="97000"/>
              </a:lnSpc>
              <a:spcAft>
                <a:spcPts val="800"/>
              </a:spcAft>
            </a:pPr>
            <a:r>
              <a:rPr lang="fr-FR">
                <a:latin typeface="Calibri" charset="0"/>
                <a:ea typeface="Calibri" charset="0"/>
                <a:cs typeface="Times New Roman" charset="0"/>
              </a:rPr>
              <a:t>-En ne prenant en compte que ces données, la calculatrice donne la droite d</a:t>
            </a:r>
            <a:r>
              <a:rPr lang="ja-JP" altLang="fr-FR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>
                <a:latin typeface="Calibri" charset="0"/>
                <a:ea typeface="Calibri" charset="0"/>
                <a:cs typeface="Times New Roman" charset="0"/>
              </a:rPr>
              <a:t>ajustement. (Méthode de </a:t>
            </a:r>
            <a:r>
              <a:rPr lang="fr-FR" b="1">
                <a:latin typeface="Calibri" charset="0"/>
                <a:ea typeface="Calibri" charset="0"/>
                <a:cs typeface="Times New Roman" charset="0"/>
              </a:rPr>
              <a:t>mathématicien</a:t>
            </a:r>
            <a:r>
              <a:rPr lang="fr-FR">
                <a:latin typeface="Calibri" charset="0"/>
                <a:ea typeface="Calibri" charset="0"/>
                <a:cs typeface="Times New Roman" charset="0"/>
              </a:rPr>
              <a:t> non utilisée qu</a:t>
            </a:r>
            <a:r>
              <a:rPr lang="ja-JP" altLang="fr-FR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>
                <a:latin typeface="Calibri" charset="0"/>
                <a:ea typeface="Calibri" charset="0"/>
                <a:cs typeface="Times New Roman" charset="0"/>
              </a:rPr>
              <a:t>il peut être intéressant de montrer)</a:t>
            </a:r>
          </a:p>
          <a:p>
            <a:pPr>
              <a:lnSpc>
                <a:spcPct val="97000"/>
              </a:lnSpc>
              <a:spcAft>
                <a:spcPts val="800"/>
              </a:spcAft>
            </a:pPr>
            <a:r>
              <a:rPr lang="fr-FR">
                <a:latin typeface="Calibri" charset="0"/>
                <a:ea typeface="Calibri" charset="0"/>
                <a:cs typeface="Times New Roman" charset="0"/>
              </a:rPr>
              <a:t>-On peut aussi utiliser excel « ajouter une courbe de tendance » et afficher son équation et le coefficient de corrélation ( le R² des mibio). </a:t>
            </a:r>
          </a:p>
          <a:p>
            <a:pPr>
              <a:lnSpc>
                <a:spcPct val="97000"/>
              </a:lnSpc>
              <a:spcAft>
                <a:spcPts val="800"/>
              </a:spcAft>
              <a:buFont typeface="Arial" charset="0"/>
              <a:buNone/>
            </a:pPr>
            <a:r>
              <a:rPr lang="fr-FR">
                <a:latin typeface="Calibri" charset="0"/>
                <a:ea typeface="Calibri" charset="0"/>
                <a:cs typeface="Times New Roman" charset="0"/>
              </a:rPr>
              <a:t>(Méthode </a:t>
            </a:r>
            <a:r>
              <a:rPr lang="fr-FR" b="1">
                <a:latin typeface="Calibri" charset="0"/>
                <a:ea typeface="Calibri" charset="0"/>
                <a:cs typeface="Times New Roman" charset="0"/>
              </a:rPr>
              <a:t>TICE</a:t>
            </a:r>
            <a:r>
              <a:rPr lang="fr-FR">
                <a:latin typeface="Calibri" charset="0"/>
                <a:ea typeface="Calibri" charset="0"/>
                <a:cs typeface="Times New Roman" charset="0"/>
              </a:rPr>
              <a:t> qui est </a:t>
            </a:r>
            <a:r>
              <a:rPr lang="fr-FR" b="1">
                <a:latin typeface="Calibri" charset="0"/>
                <a:ea typeface="Calibri" charset="0"/>
                <a:cs typeface="Times New Roman" charset="0"/>
              </a:rPr>
              <a:t>aussi usitée</a:t>
            </a:r>
            <a:r>
              <a:rPr lang="fr-FR">
                <a:latin typeface="Calibri" charset="0"/>
                <a:ea typeface="Calibri" charset="0"/>
                <a:cs typeface="Times New Roman" charset="0"/>
              </a:rPr>
              <a:t>– utilisation excel et sa puissance)</a:t>
            </a:r>
          </a:p>
          <a:p>
            <a:pPr>
              <a:lnSpc>
                <a:spcPct val="80000"/>
              </a:lnSpc>
            </a:pPr>
            <a:endParaRPr lang="fr-FR">
              <a:latin typeface="Calibri" charset="0"/>
              <a:ea typeface="Calibri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>
                <a:latin typeface="Calibri" charset="0"/>
                <a:ea typeface="Calibri" charset="0"/>
                <a:cs typeface="Times New Roman" charset="0"/>
              </a:rPr>
              <a:t>Une application du cours sur les ajustements affines (chapitre statistiques)</a:t>
            </a:r>
            <a:endParaRPr lang="fr-FR" sz="3600">
              <a:latin typeface="Calibri Light" charset="0"/>
              <a:ea typeface="Calibri" charset="0"/>
              <a:cs typeface="Times New Roman" charset="0"/>
            </a:endParaRP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838200" y="1690688"/>
            <a:ext cx="20216813" cy="4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fr-FR"/>
          </a:p>
        </p:txBody>
      </p:sp>
      <p:pic>
        <p:nvPicPr>
          <p:cNvPr id="12292" name="Graphiqu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0"/>
          <a:stretch>
            <a:fillRect/>
          </a:stretch>
        </p:blipFill>
        <p:spPr bwMode="auto">
          <a:xfrm>
            <a:off x="838200" y="1690688"/>
            <a:ext cx="7027863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866063" y="1773238"/>
            <a:ext cx="3929062" cy="38528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76275" eaLnBrk="1" hangingPunct="1">
              <a:lnSpc>
                <a:spcPct val="107000"/>
              </a:lnSpc>
            </a:pPr>
            <a:r>
              <a:rPr lang="fr-FR">
                <a:ea typeface="Calibri" charset="0"/>
                <a:cs typeface="Times New Roman" charset="0"/>
              </a:rPr>
              <a:t>Q</a:t>
            </a:r>
            <a:r>
              <a:rPr lang="fr-FR" baseline="-25000">
                <a:ea typeface="Calibri" charset="0"/>
                <a:cs typeface="Times New Roman" charset="0"/>
              </a:rPr>
              <a:t>x</a:t>
            </a:r>
            <a:r>
              <a:rPr lang="fr-FR">
                <a:ea typeface="Calibri" charset="0"/>
                <a:cs typeface="Times New Roman" charset="0"/>
              </a:rPr>
              <a:t>expo=0,0237</a:t>
            </a:r>
          </a:p>
          <a:p>
            <a:pPr marL="676275" eaLnBrk="1" hangingPunct="1">
              <a:lnSpc>
                <a:spcPct val="107000"/>
              </a:lnSpc>
            </a:pPr>
            <a:endParaRPr lang="fr-FR">
              <a:ea typeface="Calibri" charset="0"/>
              <a:cs typeface="Times New Roman" charset="0"/>
            </a:endParaRPr>
          </a:p>
          <a:p>
            <a:pPr marL="676275" eaLnBrk="1" hangingPunct="1">
              <a:lnSpc>
                <a:spcPct val="107000"/>
              </a:lnSpc>
            </a:pPr>
            <a:r>
              <a:rPr lang="fr-FR">
                <a:ea typeface="Calibri" charset="0"/>
                <a:cs typeface="Times New Roman" charset="0"/>
              </a:rPr>
              <a:t>Les propriétés de la fonction ln permettent de montrer en maths G=ln(2)/Q</a:t>
            </a:r>
            <a:r>
              <a:rPr lang="fr-FR" baseline="-25000">
                <a:ea typeface="Calibri" charset="0"/>
                <a:cs typeface="Times New Roman" charset="0"/>
              </a:rPr>
              <a:t>x</a:t>
            </a:r>
            <a:r>
              <a:rPr lang="fr-FR">
                <a:ea typeface="Calibri" charset="0"/>
                <a:cs typeface="Times New Roman" charset="0"/>
              </a:rPr>
              <a:t>expo. </a:t>
            </a:r>
          </a:p>
          <a:p>
            <a:pPr marL="676275" eaLnBrk="1" hangingPunct="1">
              <a:lnSpc>
                <a:spcPct val="107000"/>
              </a:lnSpc>
            </a:pPr>
            <a:endParaRPr lang="fr-FR">
              <a:ea typeface="Calibri" charset="0"/>
              <a:cs typeface="Times New Roman" charset="0"/>
            </a:endParaRPr>
          </a:p>
          <a:p>
            <a:pPr marL="676275" eaLnBrk="1" hangingPunct="1">
              <a:lnSpc>
                <a:spcPct val="107000"/>
              </a:lnSpc>
            </a:pPr>
            <a:r>
              <a:rPr lang="fr-FR">
                <a:ea typeface="Calibri" charset="0"/>
                <a:cs typeface="Times New Roman" charset="0"/>
              </a:rPr>
              <a:t>Ici environ 30 mn</a:t>
            </a:r>
          </a:p>
          <a:p>
            <a:pPr marL="676275" eaLnBrk="1" hangingPunct="1">
              <a:lnSpc>
                <a:spcPct val="107000"/>
              </a:lnSpc>
              <a:spcAft>
                <a:spcPts val="800"/>
              </a:spcAft>
            </a:pPr>
            <a:endParaRPr lang="fr-FR">
              <a:ea typeface="Calibri" charset="0"/>
              <a:cs typeface="Times New Roman" charset="0"/>
            </a:endParaRPr>
          </a:p>
          <a:p>
            <a:pPr marL="676275" eaLnBrk="1" hangingPunct="1">
              <a:lnSpc>
                <a:spcPct val="107000"/>
              </a:lnSpc>
              <a:spcAft>
                <a:spcPts val="800"/>
              </a:spcAft>
            </a:pPr>
            <a:endParaRPr lang="fr-FR">
              <a:ea typeface="Calibri" charset="0"/>
              <a:cs typeface="Times New Roman" charset="0"/>
            </a:endParaRPr>
          </a:p>
          <a:p>
            <a:pPr marL="676275" eaLnBrk="1" hangingPunct="1">
              <a:lnSpc>
                <a:spcPct val="107000"/>
              </a:lnSpc>
              <a:spcAft>
                <a:spcPts val="800"/>
              </a:spcAft>
            </a:pPr>
            <a:r>
              <a:rPr lang="fr-FR">
                <a:ea typeface="Calibri" charset="0"/>
                <a:cs typeface="Times New Roman" charset="0"/>
              </a:rPr>
              <a:t>On peut aussi reproduire la démarche sur la courbe du glucose 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17113" cy="1325563"/>
          </a:xfrm>
        </p:spPr>
        <p:txBody>
          <a:bodyPr rtlCol="0">
            <a:normAutofit fontScale="90000"/>
          </a:bodyPr>
          <a:lstStyle/>
          <a:p>
            <a:pPr marL="676275" fontAlgn="auto">
              <a:lnSpc>
                <a:spcPct val="107000"/>
              </a:lnSpc>
              <a:spcAft>
                <a:spcPts val="0"/>
              </a:spcAft>
              <a:defRPr/>
            </a:pPr>
            <a:r>
              <a:rPr lang="fr-FR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application du cours sur les ajustements affines (chapitre statistiques)</a:t>
            </a:r>
            <a:r>
              <a:rPr lang="fr-FR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3200" dirty="0">
              <a:ea typeface="+mj-ea"/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pic>
        <p:nvPicPr>
          <p:cNvPr id="13316" name="Graphiqu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6"/>
          <a:stretch>
            <a:fillRect/>
          </a:stretch>
        </p:blipFill>
        <p:spPr bwMode="auto">
          <a:xfrm>
            <a:off x="301625" y="1690688"/>
            <a:ext cx="4181475" cy="447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00" y="1874838"/>
            <a:ext cx="38100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100" y="2719388"/>
            <a:ext cx="3440113" cy="344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approche du chapitre sur les fluctuations /intervalles de confiance</a:t>
            </a:r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3200" dirty="0">
              <a:ea typeface="+mj-e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7675" indent="0">
              <a:lnSpc>
                <a:spcPct val="107000"/>
              </a:lnSpc>
              <a:buFont typeface="Arial" charset="0"/>
              <a:buNone/>
            </a:pPr>
            <a:r>
              <a:rPr lang="fr-FR" sz="2400">
                <a:latin typeface="Calibri" charset="0"/>
                <a:ea typeface="Calibri" charset="0"/>
                <a:cs typeface="Times New Roman" charset="0"/>
              </a:rPr>
              <a:t>Plusieurs points d</a:t>
            </a:r>
            <a:r>
              <a:rPr lang="ja-JP" altLang="fr-FR" sz="2400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2400">
                <a:latin typeface="Calibri" charset="0"/>
                <a:ea typeface="Calibri" charset="0"/>
                <a:cs typeface="Times New Roman" charset="0"/>
              </a:rPr>
              <a:t>entrée : </a:t>
            </a:r>
          </a:p>
          <a:p>
            <a:pPr marL="447675" indent="0">
              <a:lnSpc>
                <a:spcPct val="107000"/>
              </a:lnSpc>
              <a:buFont typeface="Arial" charset="0"/>
              <a:buNone/>
            </a:pPr>
            <a:endParaRPr lang="fr-FR" sz="2400">
              <a:latin typeface="Calibri" charset="0"/>
              <a:ea typeface="Calibri" charset="0"/>
              <a:cs typeface="Times New Roman" charset="0"/>
            </a:endParaRPr>
          </a:p>
          <a:p>
            <a:pPr marL="447675" indent="0">
              <a:lnSpc>
                <a:spcPct val="107000"/>
              </a:lnSpc>
              <a:spcAft>
                <a:spcPts val="800"/>
              </a:spcAft>
            </a:pPr>
            <a:r>
              <a:rPr lang="fr-FR" sz="2400" u="sng">
                <a:latin typeface="Calibri" charset="0"/>
                <a:ea typeface="Calibri" charset="0"/>
                <a:cs typeface="Times New Roman" charset="0"/>
              </a:rPr>
              <a:t>La fluctuation des résultats</a:t>
            </a:r>
            <a:r>
              <a:rPr lang="fr-FR" sz="2400">
                <a:latin typeface="Calibri" charset="0"/>
                <a:ea typeface="Calibri" charset="0"/>
                <a:cs typeface="Times New Roman" charset="0"/>
              </a:rPr>
              <a:t> :</a:t>
            </a:r>
          </a:p>
          <a:p>
            <a:pPr marL="447675" indent="0">
              <a:lnSpc>
                <a:spcPct val="107000"/>
              </a:lnSpc>
              <a:spcAft>
                <a:spcPts val="800"/>
              </a:spcAft>
            </a:pPr>
            <a:endParaRPr lang="fr-FR" sz="2400">
              <a:latin typeface="Calibri" charset="0"/>
              <a:ea typeface="Calibri" charset="0"/>
              <a:cs typeface="Times New Roman" charset="0"/>
            </a:endParaRPr>
          </a:p>
          <a:p>
            <a:pPr lvl="1"/>
            <a:r>
              <a:rPr lang="fr-FR" u="sng">
                <a:latin typeface="Calibri" charset="0"/>
                <a:ea typeface="Calibri" charset="0"/>
                <a:cs typeface="Times New Roman" charset="0"/>
              </a:rPr>
              <a:t>L</a:t>
            </a:r>
            <a:r>
              <a:rPr lang="ja-JP" altLang="fr-FR" u="sng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u="sng">
                <a:latin typeface="Calibri" charset="0"/>
                <a:ea typeface="Calibri" charset="0"/>
                <a:cs typeface="Times New Roman" charset="0"/>
              </a:rPr>
              <a:t>origine du « 2,8</a:t>
            </a:r>
            <a:r>
              <a:rPr lang="fr-FR">
                <a:latin typeface="Calibri" charset="0"/>
                <a:ea typeface="Calibri" charset="0"/>
                <a:cs typeface="Times New Roman" charset="0"/>
              </a:rPr>
              <a:t> Sr » utilisé dans les calculs :</a:t>
            </a:r>
            <a:endParaRPr lang="fr-FR">
              <a:latin typeface="Calibri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3900"/>
          </a:xfrm>
        </p:spPr>
        <p:txBody>
          <a:bodyPr/>
          <a:lstStyle/>
          <a:p>
            <a:r>
              <a:rPr lang="fr-FR" sz="3600" u="sng">
                <a:latin typeface="Calibri" charset="0"/>
                <a:ea typeface="Calibri" charset="0"/>
                <a:cs typeface="Times New Roman" charset="0"/>
              </a:rPr>
              <a:t>La fluctuation des résultats</a:t>
            </a:r>
            <a:r>
              <a:rPr lang="fr-FR" sz="3600">
                <a:latin typeface="Calibri" charset="0"/>
                <a:ea typeface="Calibri" charset="0"/>
                <a:cs typeface="Times New Roman" charset="0"/>
              </a:rPr>
              <a:t> :</a:t>
            </a:r>
            <a:endParaRPr lang="fr-FR" sz="3600">
              <a:latin typeface="Calibri Light" charset="0"/>
              <a:ea typeface="Calibri" charset="0"/>
              <a:cs typeface="Times New Roman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274763"/>
            <a:ext cx="11582400" cy="2354262"/>
          </a:xfrm>
        </p:spPr>
        <p:txBody>
          <a:bodyPr>
            <a:normAutofit/>
          </a:bodyPr>
          <a:lstStyle/>
          <a:p>
            <a:pPr marL="447675" indent="0">
              <a:lnSpc>
                <a:spcPct val="87000"/>
              </a:lnSpc>
              <a:buFont typeface="Arial" charset="0"/>
              <a:buNone/>
            </a:pPr>
            <a:r>
              <a:rPr lang="fr-FR" sz="2600">
                <a:latin typeface="Calibri" charset="0"/>
                <a:ea typeface="Calibri" charset="0"/>
                <a:cs typeface="Times New Roman" charset="0"/>
              </a:rPr>
              <a:t>Pour les étalons, </a:t>
            </a:r>
          </a:p>
          <a:p>
            <a:pPr marL="447675" indent="0">
              <a:lnSpc>
                <a:spcPct val="87000"/>
              </a:lnSpc>
              <a:buFont typeface="Arial" charset="0"/>
              <a:buNone/>
            </a:pPr>
            <a:r>
              <a:rPr lang="fr-FR" sz="2600">
                <a:latin typeface="Calibri" charset="0"/>
                <a:ea typeface="Calibri" charset="0"/>
                <a:cs typeface="Times New Roman" charset="0"/>
              </a:rPr>
              <a:t>les valeurs relevées </a:t>
            </a:r>
            <a:r>
              <a:rPr lang="fr-FR" sz="2600" u="sng">
                <a:latin typeface="Calibri" charset="0"/>
                <a:ea typeface="Calibri" charset="0"/>
                <a:cs typeface="Times New Roman" charset="0"/>
              </a:rPr>
              <a:t>devraient être les même</a:t>
            </a:r>
            <a:r>
              <a:rPr lang="fr-FR" sz="2600">
                <a:latin typeface="Calibri" charset="0"/>
                <a:ea typeface="Calibri" charset="0"/>
                <a:cs typeface="Times New Roman" charset="0"/>
              </a:rPr>
              <a:t> pour tous et tout le temps.</a:t>
            </a:r>
          </a:p>
          <a:p>
            <a:pPr marL="447675" indent="0">
              <a:lnSpc>
                <a:spcPct val="87000"/>
              </a:lnSpc>
              <a:buFont typeface="Arial" charset="0"/>
              <a:buNone/>
            </a:pPr>
            <a:r>
              <a:rPr lang="fr-FR" sz="2600">
                <a:latin typeface="Calibri" charset="0"/>
                <a:ea typeface="Calibri" charset="0"/>
                <a:cs typeface="Times New Roman" charset="0"/>
              </a:rPr>
              <a:t>Un graphique regroupe tous les relevés étalons.</a:t>
            </a:r>
          </a:p>
          <a:p>
            <a:pPr marL="447675" indent="0">
              <a:lnSpc>
                <a:spcPct val="87000"/>
              </a:lnSpc>
              <a:buFont typeface="Arial" charset="0"/>
              <a:buNone/>
            </a:pPr>
            <a:r>
              <a:rPr lang="fr-FR" sz="2600">
                <a:latin typeface="Calibri" charset="0"/>
                <a:ea typeface="Calibri" charset="0"/>
                <a:cs typeface="Times New Roman" charset="0"/>
              </a:rPr>
              <a:t> On interprète avec les élèves.</a:t>
            </a:r>
            <a:br>
              <a:rPr lang="fr-FR" sz="2600">
                <a:latin typeface="Calibri" charset="0"/>
                <a:ea typeface="Calibri" charset="0"/>
                <a:cs typeface="Times New Roman" charset="0"/>
              </a:rPr>
            </a:br>
            <a:endParaRPr lang="fr-FR" sz="2600">
              <a:latin typeface="Calibri" charset="0"/>
            </a:endParaRPr>
          </a:p>
        </p:txBody>
      </p:sp>
      <p:pic>
        <p:nvPicPr>
          <p:cNvPr id="1536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208338"/>
            <a:ext cx="593566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342063" y="3665538"/>
            <a:ext cx="5748337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31800" eaLnBrk="1" hangingPunct="1">
              <a:lnSpc>
                <a:spcPct val="107000"/>
              </a:lnSpc>
            </a:pPr>
            <a:r>
              <a:rPr lang="fr-FR" sz="2400">
                <a:ea typeface="Calibri" charset="0"/>
                <a:cs typeface="Times New Roman" charset="0"/>
              </a:rPr>
              <a:t>On voit nettement qu</a:t>
            </a:r>
            <a:r>
              <a:rPr lang="ja-JP" altLang="fr-FR" sz="2400">
                <a:ea typeface="Calibri" charset="0"/>
                <a:cs typeface="Times New Roman" charset="0"/>
              </a:rPr>
              <a:t>’</a:t>
            </a:r>
            <a:r>
              <a:rPr lang="fr-FR" sz="2400">
                <a:ea typeface="Calibri" charset="0"/>
                <a:cs typeface="Times New Roman" charset="0"/>
              </a:rPr>
              <a:t>il y a </a:t>
            </a:r>
            <a:r>
              <a:rPr lang="fr-FR" sz="2400" b="1">
                <a:ea typeface="Calibri" charset="0"/>
                <a:cs typeface="Times New Roman" charset="0"/>
              </a:rPr>
              <a:t>fluctuation</a:t>
            </a:r>
            <a:r>
              <a:rPr lang="fr-FR" sz="2400">
                <a:ea typeface="Calibri" charset="0"/>
                <a:cs typeface="Times New Roman" charset="0"/>
              </a:rPr>
              <a:t> ! </a:t>
            </a:r>
          </a:p>
          <a:p>
            <a:pPr marL="431800" eaLnBrk="1" hangingPunct="1">
              <a:lnSpc>
                <a:spcPct val="107000"/>
              </a:lnSpc>
            </a:pPr>
            <a:r>
              <a:rPr lang="fr-FR" sz="2400">
                <a:ea typeface="Calibri" charset="0"/>
                <a:cs typeface="Times New Roman" charset="0"/>
              </a:rPr>
              <a:t>On peut aussi détecter des mesures à ne pas retenir… </a:t>
            </a:r>
          </a:p>
          <a:p>
            <a:pPr marL="431800" eaLnBrk="1" hangingPunct="1">
              <a:lnSpc>
                <a:spcPct val="107000"/>
              </a:lnSpc>
            </a:pPr>
            <a:r>
              <a:rPr lang="fr-FR" sz="2400">
                <a:ea typeface="Calibri" charset="0"/>
                <a:cs typeface="Times New Roman" charset="0"/>
              </a:rPr>
              <a:t>On remarque que « l</a:t>
            </a:r>
            <a:r>
              <a:rPr lang="ja-JP" altLang="fr-FR" sz="2400">
                <a:ea typeface="Calibri" charset="0"/>
                <a:cs typeface="Times New Roman" charset="0"/>
              </a:rPr>
              <a:t>’</a:t>
            </a:r>
            <a:r>
              <a:rPr lang="fr-FR" sz="2400">
                <a:ea typeface="Calibri" charset="0"/>
                <a:cs typeface="Times New Roman" charset="0"/>
              </a:rPr>
              <a:t>acceptabilité » pour ces mesures est à « non » ce qui légitime le protocole utilisé.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80113" y="1089025"/>
            <a:ext cx="5373687" cy="4351338"/>
          </a:xfrm>
        </p:spPr>
        <p:txBody>
          <a:bodyPr>
            <a:normAutofit/>
          </a:bodyPr>
          <a:lstStyle/>
          <a:p>
            <a:pPr marL="898525">
              <a:lnSpc>
                <a:spcPct val="107000"/>
              </a:lnSpc>
            </a:pPr>
            <a:r>
              <a:rPr lang="fr-FR" sz="2400" b="1" i="1">
                <a:latin typeface="Calibri" charset="0"/>
                <a:ea typeface="Calibri" charset="0"/>
                <a:cs typeface="Times New Roman" charset="0"/>
              </a:rPr>
              <a:t>on détecte</a:t>
            </a:r>
            <a:r>
              <a:rPr lang="fr-FR" sz="2400">
                <a:latin typeface="Calibri" charset="0"/>
                <a:ea typeface="Calibri" charset="0"/>
                <a:cs typeface="Times New Roman" charset="0"/>
              </a:rPr>
              <a:t> :</a:t>
            </a:r>
          </a:p>
          <a:p>
            <a:pPr lvl="2">
              <a:lnSpc>
                <a:spcPct val="107000"/>
              </a:lnSpc>
              <a:buFont typeface="Wingdings" charset="0"/>
              <a:buChar char=""/>
            </a:pPr>
            <a:r>
              <a:rPr lang="fr-FR" sz="2400">
                <a:latin typeface="Calibri" charset="0"/>
                <a:ea typeface="Calibri" charset="0"/>
                <a:cs typeface="Times New Roman" charset="0"/>
              </a:rPr>
              <a:t>Un grand n</a:t>
            </a:r>
            <a:r>
              <a:rPr lang="ja-JP" altLang="fr-FR" sz="2400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2400">
                <a:latin typeface="Calibri" charset="0"/>
                <a:ea typeface="Calibri" charset="0"/>
                <a:cs typeface="Times New Roman" charset="0"/>
              </a:rPr>
              <a:t>importe quoi sur les 2 premiers relevés </a:t>
            </a:r>
          </a:p>
          <a:p>
            <a:pPr lvl="2">
              <a:lnSpc>
                <a:spcPct val="107000"/>
              </a:lnSpc>
              <a:buFont typeface="Arial" charset="0"/>
              <a:buNone/>
            </a:pPr>
            <a:r>
              <a:rPr lang="fr-FR" sz="2400">
                <a:latin typeface="Calibri" charset="0"/>
                <a:ea typeface="Calibri" charset="0"/>
                <a:cs typeface="Times New Roman" charset="0"/>
              </a:rPr>
              <a:t>(ils n</a:t>
            </a:r>
            <a:r>
              <a:rPr lang="ja-JP" altLang="fr-FR" sz="2400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2400">
                <a:latin typeface="Calibri" charset="0"/>
                <a:ea typeface="Calibri" charset="0"/>
                <a:cs typeface="Times New Roman" charset="0"/>
              </a:rPr>
              <a:t>étaient pas bien réveillés ?)</a:t>
            </a:r>
          </a:p>
          <a:p>
            <a:pPr lvl="2">
              <a:lnSpc>
                <a:spcPct val="107000"/>
              </a:lnSpc>
              <a:spcAft>
                <a:spcPts val="800"/>
              </a:spcAft>
              <a:buFont typeface="Wingdings" charset="0"/>
              <a:buChar char=""/>
            </a:pPr>
            <a:r>
              <a:rPr lang="fr-FR" sz="2400">
                <a:latin typeface="Calibri" charset="0"/>
                <a:ea typeface="Calibri" charset="0"/>
                <a:cs typeface="Times New Roman" charset="0"/>
              </a:rPr>
              <a:t> un groupe qui a de nombreuses mesures fausses, ce qui laisse supposer qu</a:t>
            </a:r>
            <a:r>
              <a:rPr lang="ja-JP" altLang="fr-FR" sz="2400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2400">
                <a:latin typeface="Calibri" charset="0"/>
                <a:ea typeface="Calibri" charset="0"/>
                <a:cs typeface="Times New Roman" charset="0"/>
              </a:rPr>
              <a:t>il y a un problème dans </a:t>
            </a:r>
            <a:r>
              <a:rPr lang="fr-FR" sz="2400" u="sng">
                <a:latin typeface="Calibri" charset="0"/>
                <a:ea typeface="Calibri" charset="0"/>
                <a:cs typeface="Times New Roman" charset="0"/>
              </a:rPr>
              <a:t>le protocole opératoire</a:t>
            </a:r>
            <a:r>
              <a:rPr lang="fr-FR" sz="2400">
                <a:latin typeface="Calibri" charset="0"/>
                <a:ea typeface="Calibri" charset="0"/>
                <a:cs typeface="Times New Roman" charset="0"/>
              </a:rPr>
              <a:t> de ce groupe !</a:t>
            </a:r>
          </a:p>
          <a:p>
            <a:pPr marL="898525"/>
            <a:endParaRPr lang="fr-FR">
              <a:latin typeface="Calibri" charset="0"/>
            </a:endParaRPr>
          </a:p>
        </p:txBody>
      </p:sp>
      <p:sp>
        <p:nvSpPr>
          <p:cNvPr id="16387" name="Titre 1"/>
          <p:cNvSpPr txBox="1">
            <a:spLocks/>
          </p:cNvSpPr>
          <p:nvPr/>
        </p:nvSpPr>
        <p:spPr bwMode="auto">
          <a:xfrm>
            <a:off x="838200" y="365125"/>
            <a:ext cx="105156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fr-FR" sz="3600" u="sng">
                <a:ea typeface="Calibri" charset="0"/>
                <a:cs typeface="Times New Roman" charset="0"/>
              </a:rPr>
              <a:t>La fluctuation des résultats</a:t>
            </a:r>
            <a:r>
              <a:rPr lang="fr-FR" sz="3600">
                <a:ea typeface="Calibri" charset="0"/>
                <a:cs typeface="Times New Roman" charset="0"/>
              </a:rPr>
              <a:t> :</a:t>
            </a:r>
            <a:endParaRPr lang="fr-FR" sz="3600">
              <a:latin typeface="Calibri Light" charset="0"/>
              <a:ea typeface="Calibri" charset="0"/>
              <a:cs typeface="Times New Roman" charset="0"/>
            </a:endParaRPr>
          </a:p>
        </p:txBody>
      </p:sp>
      <p:pic>
        <p:nvPicPr>
          <p:cNvPr id="16388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2441575"/>
            <a:ext cx="6519863" cy="400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911225" y="365125"/>
            <a:ext cx="10515600" cy="1325563"/>
          </a:xfrm>
        </p:spPr>
        <p:txBody>
          <a:bodyPr/>
          <a:lstStyle/>
          <a:p>
            <a:pPr marL="342900" indent="-342900"/>
            <a:r>
              <a:rPr lang="fr-FR" sz="3600" u="sng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L</a:t>
            </a:r>
            <a:r>
              <a:rPr lang="ja-JP" altLang="fr-FR" sz="3600" u="sng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3600" u="sng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origine du « 2,8</a:t>
            </a:r>
            <a:r>
              <a:rPr lang="fr-FR" sz="360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 Sr » utilisé dans les calculs :</a:t>
            </a:r>
            <a:endParaRPr lang="fr-FR" sz="3600">
              <a:solidFill>
                <a:srgbClr val="000000"/>
              </a:solidFill>
              <a:latin typeface="Calibri Light" charset="0"/>
              <a:ea typeface="Calibri" charset="0"/>
              <a:cs typeface="Times New Roman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2308225"/>
            <a:ext cx="11887200" cy="3598863"/>
          </a:xfrm>
        </p:spPr>
        <p:txBody>
          <a:bodyPr>
            <a:normAutofit/>
          </a:bodyPr>
          <a:lstStyle/>
          <a:p>
            <a:pPr marL="179388" indent="0">
              <a:lnSpc>
                <a:spcPct val="97000"/>
              </a:lnSpc>
              <a:buFont typeface="Arial" charset="0"/>
              <a:buNone/>
            </a:pPr>
            <a:r>
              <a:rPr lang="fr-FR" sz="2200">
                <a:latin typeface="Calibri" charset="0"/>
                <a:ea typeface="Calibri" charset="0"/>
                <a:cs typeface="Times New Roman" charset="0"/>
              </a:rPr>
              <a:t>Celui-ci est issu des études de fiabilité dans la répétition d</a:t>
            </a:r>
            <a:r>
              <a:rPr lang="ja-JP" altLang="fr-FR" sz="2200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2200">
                <a:latin typeface="Calibri" charset="0"/>
                <a:ea typeface="Calibri" charset="0"/>
                <a:cs typeface="Times New Roman" charset="0"/>
              </a:rPr>
              <a:t>une expérience. (mesure et inst… en mbio)</a:t>
            </a:r>
          </a:p>
          <a:p>
            <a:pPr marL="179388" indent="0">
              <a:lnSpc>
                <a:spcPct val="97000"/>
              </a:lnSpc>
              <a:buFont typeface="Arial" charset="0"/>
              <a:buNone/>
            </a:pPr>
            <a:r>
              <a:rPr lang="fr-FR" sz="2200">
                <a:latin typeface="Calibri" charset="0"/>
                <a:ea typeface="Calibri" charset="0"/>
                <a:cs typeface="Times New Roman" charset="0"/>
              </a:rPr>
              <a:t>Le coefficient de Fischer-Student (2.8) est obtenu à partir d</a:t>
            </a:r>
            <a:r>
              <a:rPr lang="ja-JP" altLang="fr-FR" sz="2200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2200">
                <a:latin typeface="Calibri" charset="0"/>
                <a:ea typeface="Calibri" charset="0"/>
                <a:cs typeface="Times New Roman" charset="0"/>
              </a:rPr>
              <a:t>une courbe proche de la Gaussienne.</a:t>
            </a:r>
          </a:p>
          <a:p>
            <a:pPr marL="179388" indent="0">
              <a:lnSpc>
                <a:spcPct val="97000"/>
              </a:lnSpc>
              <a:buFont typeface="Arial" charset="0"/>
              <a:buNone/>
            </a:pPr>
            <a:r>
              <a:rPr lang="fr-FR" sz="2200">
                <a:latin typeface="Calibri" charset="0"/>
                <a:ea typeface="Calibri" charset="0"/>
                <a:cs typeface="Times New Roman" charset="0"/>
              </a:rPr>
              <a:t> </a:t>
            </a:r>
          </a:p>
          <a:p>
            <a:pPr marL="179388" indent="0">
              <a:lnSpc>
                <a:spcPct val="97000"/>
              </a:lnSpc>
              <a:buFont typeface="Arial" charset="0"/>
              <a:buNone/>
            </a:pPr>
            <a:r>
              <a:rPr lang="fr-FR" sz="2200">
                <a:latin typeface="Calibri" charset="0"/>
                <a:ea typeface="Calibri" charset="0"/>
                <a:cs typeface="Times New Roman" charset="0"/>
              </a:rPr>
              <a:t>Pour « nos » intervalles de confiance p+/- 1.96 Sigma donne 95% des résultats,</a:t>
            </a:r>
          </a:p>
          <a:p>
            <a:pPr marL="179388" indent="0">
              <a:lnSpc>
                <a:spcPct val="97000"/>
              </a:lnSpc>
              <a:buFont typeface="Arial" charset="0"/>
              <a:buNone/>
            </a:pPr>
            <a:r>
              <a:rPr lang="fr-FR" sz="2200">
                <a:latin typeface="Calibri" charset="0"/>
                <a:ea typeface="Calibri" charset="0"/>
                <a:cs typeface="Times New Roman" charset="0"/>
              </a:rPr>
              <a:t>pour la courbe de Fischer-Student, il faut prendre m +/- 2.8 Sr.</a:t>
            </a:r>
          </a:p>
          <a:p>
            <a:pPr marL="179388" indent="0">
              <a:lnSpc>
                <a:spcPct val="97000"/>
              </a:lnSpc>
              <a:buFont typeface="Arial" charset="0"/>
              <a:buNone/>
            </a:pPr>
            <a:endParaRPr lang="fr-FR" sz="2200">
              <a:latin typeface="Calibri" charset="0"/>
              <a:ea typeface="Calibri" charset="0"/>
              <a:cs typeface="Times New Roman" charset="0"/>
            </a:endParaRPr>
          </a:p>
          <a:p>
            <a:pPr marL="179388" indent="0">
              <a:lnSpc>
                <a:spcPct val="97000"/>
              </a:lnSpc>
              <a:spcAft>
                <a:spcPts val="800"/>
              </a:spcAft>
              <a:buFont typeface="Arial" charset="0"/>
              <a:buNone/>
            </a:pPr>
            <a:r>
              <a:rPr lang="fr-FR" sz="2200">
                <a:latin typeface="Calibri" charset="0"/>
                <a:ea typeface="Calibri" charset="0"/>
                <a:cs typeface="Times New Roman" charset="0"/>
              </a:rPr>
              <a:t>Le Sr (« écart type de référence») étant donné en </a:t>
            </a:r>
            <a:r>
              <a:rPr lang="fr-FR" sz="2200" b="1">
                <a:latin typeface="Calibri" charset="0"/>
                <a:ea typeface="Calibri" charset="0"/>
                <a:cs typeface="Times New Roman" charset="0"/>
              </a:rPr>
              <a:t>fonction des caractéristiques propres du lieu et de l</a:t>
            </a:r>
            <a:r>
              <a:rPr lang="ja-JP" altLang="fr-FR" sz="2200" b="1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2200" b="1">
                <a:latin typeface="Calibri" charset="0"/>
                <a:ea typeface="Calibri" charset="0"/>
                <a:cs typeface="Times New Roman" charset="0"/>
              </a:rPr>
              <a:t>expérience menée.</a:t>
            </a:r>
            <a:r>
              <a:rPr lang="fr-FR" sz="2200">
                <a:latin typeface="Calibri" charset="0"/>
                <a:ea typeface="Calibri" charset="0"/>
                <a:cs typeface="Times New Roman" charset="0"/>
              </a:rPr>
              <a:t> (dans notre cas 4% d</a:t>
            </a:r>
            <a:r>
              <a:rPr lang="ja-JP" altLang="fr-FR" sz="2200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2200">
                <a:latin typeface="Calibri" charset="0"/>
                <a:ea typeface="Calibri" charset="0"/>
                <a:cs typeface="Times New Roman" charset="0"/>
              </a:rPr>
              <a:t>où le 0,112=2,8*0,04)</a:t>
            </a:r>
          </a:p>
          <a:p>
            <a:pPr marL="179388" indent="0">
              <a:lnSpc>
                <a:spcPct val="80000"/>
              </a:lnSpc>
            </a:pPr>
            <a:endParaRPr lang="fr-FR" sz="2400">
              <a:latin typeface="Calibri" charset="0"/>
              <a:ea typeface="Calibri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fr-FR">
                <a:latin typeface="Calibri" charset="0"/>
              </a:rPr>
              <a:t>Peut-on constater sur le graphique ci-dessus que pour l</a:t>
            </a:r>
            <a:r>
              <a:rPr lang="ja-JP" altLang="fr-FR">
                <a:latin typeface="Calibri" charset="0"/>
              </a:rPr>
              <a:t>’</a:t>
            </a:r>
            <a:r>
              <a:rPr lang="fr-FR">
                <a:latin typeface="Calibri" charset="0"/>
              </a:rPr>
              <a:t>ensemble des données, on a bien 95% des points qui sont dans l</a:t>
            </a:r>
            <a:r>
              <a:rPr lang="ja-JP" altLang="fr-FR">
                <a:latin typeface="Calibri" charset="0"/>
              </a:rPr>
              <a:t>’</a:t>
            </a:r>
            <a:r>
              <a:rPr lang="fr-FR">
                <a:latin typeface="Calibri" charset="0"/>
              </a:rPr>
              <a:t>intervalle de confiance ? (si on connait la valeur exacte pour l</a:t>
            </a:r>
            <a:r>
              <a:rPr lang="ja-JP" altLang="fr-FR">
                <a:latin typeface="Calibri" charset="0"/>
              </a:rPr>
              <a:t>’</a:t>
            </a:r>
            <a:r>
              <a:rPr lang="fr-FR">
                <a:latin typeface="Calibri" charset="0"/>
              </a:rPr>
              <a:t>étalon : m=1.71 ).</a:t>
            </a:r>
          </a:p>
          <a:p>
            <a:pPr marL="0" indent="0">
              <a:buFont typeface="Arial" charset="0"/>
              <a:buNone/>
            </a:pPr>
            <a:endParaRPr lang="fr-FR">
              <a:latin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fr-FR">
                <a:latin typeface="Calibri" charset="0"/>
              </a:rPr>
              <a:t>Pourquoi ?</a:t>
            </a:r>
          </a:p>
          <a:p>
            <a:pPr marL="0" indent="0">
              <a:buFont typeface="Arial" charset="0"/>
              <a:buNone/>
            </a:pPr>
            <a:endParaRPr lang="fr-FR">
              <a:latin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fr-FR">
                <a:latin typeface="Calibri" charset="0"/>
              </a:rPr>
              <a:t>et si on enlève les mesures de mise en route ? ( à partir de t=45)</a:t>
            </a:r>
          </a:p>
          <a:p>
            <a:pPr marL="0" indent="0"/>
            <a:endParaRPr lang="fr-FR">
              <a:latin typeface="Calibri" charset="0"/>
            </a:endParaRPr>
          </a:p>
        </p:txBody>
      </p:sp>
      <p:sp>
        <p:nvSpPr>
          <p:cNvPr id="1843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>
                <a:latin typeface="Calibri" charset="0"/>
                <a:ea typeface="Calibri" charset="0"/>
                <a:cs typeface="Times New Roman" charset="0"/>
              </a:rPr>
              <a:t>Quelques pistes de réflexion avec les élèves</a:t>
            </a:r>
            <a:endParaRPr lang="fr-FR" sz="3600">
              <a:latin typeface="Calibri Light" charset="0"/>
              <a:ea typeface="Calibri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>
                <a:latin typeface="Calibri Light" charset="0"/>
              </a:rPr>
              <a:t>Conclusion sur la mise en place de telles séances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87538"/>
            <a:ext cx="10515600" cy="4548187"/>
          </a:xfrm>
        </p:spPr>
        <p:txBody>
          <a:bodyPr>
            <a:normAutofit/>
          </a:bodyPr>
          <a:lstStyle/>
          <a:p>
            <a:r>
              <a:rPr lang="fr-FR">
                <a:latin typeface="Calibri" charset="0"/>
              </a:rPr>
              <a:t>C</a:t>
            </a:r>
            <a:r>
              <a:rPr lang="ja-JP" altLang="fr-FR">
                <a:latin typeface="Calibri" charset="0"/>
              </a:rPr>
              <a:t>’</a:t>
            </a:r>
            <a:r>
              <a:rPr lang="fr-FR">
                <a:latin typeface="Calibri" charset="0"/>
              </a:rPr>
              <a:t>est une démarche intéressante pour nous et pour les élèves ,</a:t>
            </a:r>
          </a:p>
          <a:p>
            <a:r>
              <a:rPr lang="fr-FR">
                <a:latin typeface="Calibri" charset="0"/>
              </a:rPr>
              <a:t>Cela permet de donner du sens à ce qui est fait en maths, </a:t>
            </a:r>
          </a:p>
          <a:p>
            <a:r>
              <a:rPr lang="fr-FR">
                <a:latin typeface="Calibri" charset="0"/>
              </a:rPr>
              <a:t>De montrer comment les maths se cachent dans leur matière phare;</a:t>
            </a:r>
          </a:p>
          <a:p>
            <a:pPr>
              <a:buFont typeface="Arial" charset="0"/>
              <a:buNone/>
            </a:pPr>
            <a:r>
              <a:rPr lang="fr-FR" u="sng">
                <a:solidFill>
                  <a:srgbClr val="FF0000"/>
                </a:solidFill>
                <a:latin typeface="Calibri" charset="0"/>
              </a:rPr>
              <a:t>Cependant :</a:t>
            </a:r>
          </a:p>
          <a:p>
            <a:pPr>
              <a:buFontTx/>
              <a:buChar char="-"/>
            </a:pPr>
            <a:r>
              <a:rPr lang="fr-FR">
                <a:latin typeface="Calibri" charset="0"/>
              </a:rPr>
              <a:t>Cela demande </a:t>
            </a:r>
            <a:r>
              <a:rPr lang="fr-FR" i="1">
                <a:latin typeface="Calibri" charset="0"/>
              </a:rPr>
              <a:t>beaucoup de travail </a:t>
            </a:r>
            <a:r>
              <a:rPr lang="fr-FR">
                <a:latin typeface="Calibri" charset="0"/>
              </a:rPr>
              <a:t>de la part des matheux pour ne pas commettre d</a:t>
            </a:r>
            <a:r>
              <a:rPr lang="ja-JP" altLang="fr-FR">
                <a:latin typeface="Calibri" charset="0"/>
              </a:rPr>
              <a:t>’</a:t>
            </a:r>
            <a:r>
              <a:rPr lang="fr-FR">
                <a:latin typeface="Calibri" charset="0"/>
              </a:rPr>
              <a:t>erreur dans ce qui est dit, </a:t>
            </a:r>
          </a:p>
          <a:p>
            <a:pPr>
              <a:buFont typeface="Arial" charset="0"/>
              <a:buNone/>
            </a:pPr>
            <a:r>
              <a:rPr lang="fr-FR">
                <a:latin typeface="Calibri" charset="0"/>
              </a:rPr>
              <a:t>	(on a en moyenne 3 séries différentes)</a:t>
            </a:r>
          </a:p>
          <a:p>
            <a:pPr>
              <a:buFontTx/>
              <a:buChar char="-"/>
            </a:pPr>
            <a:r>
              <a:rPr lang="fr-FR">
                <a:latin typeface="Calibri" charset="0"/>
              </a:rPr>
              <a:t>Investissement qui est peut être </a:t>
            </a:r>
            <a:r>
              <a:rPr lang="fr-FR" i="1">
                <a:latin typeface="Calibri" charset="0"/>
              </a:rPr>
              <a:t>à perte</a:t>
            </a:r>
            <a:r>
              <a:rPr lang="fr-FR">
                <a:latin typeface="Calibri" charset="0"/>
              </a:rPr>
              <a:t>, puis qu</a:t>
            </a:r>
            <a:r>
              <a:rPr lang="ja-JP" altLang="fr-FR">
                <a:latin typeface="Calibri" charset="0"/>
              </a:rPr>
              <a:t>’</a:t>
            </a:r>
            <a:r>
              <a:rPr lang="fr-FR">
                <a:latin typeface="Calibri" charset="0"/>
              </a:rPr>
              <a:t>on n</a:t>
            </a:r>
            <a:r>
              <a:rPr lang="ja-JP" altLang="fr-FR">
                <a:latin typeface="Calibri" charset="0"/>
              </a:rPr>
              <a:t>’</a:t>
            </a:r>
            <a:r>
              <a:rPr lang="fr-FR">
                <a:latin typeface="Calibri" charset="0"/>
              </a:rPr>
              <a:t>est pas sûr de garder les classe d</a:t>
            </a:r>
            <a:r>
              <a:rPr lang="ja-JP" altLang="fr-FR">
                <a:latin typeface="Calibri" charset="0"/>
              </a:rPr>
              <a:t>’</a:t>
            </a:r>
            <a:r>
              <a:rPr lang="fr-FR">
                <a:latin typeface="Calibri" charset="0"/>
              </a:rPr>
              <a:t>un an sur l</a:t>
            </a:r>
            <a:r>
              <a:rPr lang="ja-JP" altLang="fr-FR">
                <a:latin typeface="Calibri" charset="0"/>
              </a:rPr>
              <a:t>’</a:t>
            </a:r>
            <a:r>
              <a:rPr lang="fr-FR">
                <a:latin typeface="Calibri" charset="0"/>
              </a:rPr>
              <a:t>autre.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957263" y="354013"/>
            <a:ext cx="10515600" cy="1325562"/>
          </a:xfrm>
        </p:spPr>
        <p:txBody>
          <a:bodyPr/>
          <a:lstStyle/>
          <a:p>
            <a:r>
              <a:rPr lang="fr-FR" sz="3600">
                <a:latin typeface="Calibri Light" charset="0"/>
              </a:rPr>
              <a:t>Les Manipulations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>
                <a:latin typeface="Calibri" charset="0"/>
                <a:ea typeface="Calibri" charset="0"/>
                <a:cs typeface="Times New Roman" charset="0"/>
              </a:rPr>
              <a:t>A intervalle de temps donnés, ils prélèvent des morceaux des deux milieux et relèvent expérimentalement :</a:t>
            </a:r>
          </a:p>
          <a:p>
            <a:pPr>
              <a:lnSpc>
                <a:spcPct val="107000"/>
              </a:lnSpc>
              <a:buFont typeface="Calibri" charset="0"/>
              <a:buChar char="-"/>
            </a:pPr>
            <a:r>
              <a:rPr lang="fr-FR">
                <a:latin typeface="Calibri" charset="0"/>
                <a:ea typeface="Calibri" charset="0"/>
                <a:cs typeface="Times New Roman" charset="0"/>
              </a:rPr>
              <a:t>N : le nombre de bactéries </a:t>
            </a:r>
            <a:r>
              <a:rPr lang="fr-FR" u="sng">
                <a:latin typeface="Calibri" charset="0"/>
                <a:ea typeface="Calibri" charset="0"/>
                <a:cs typeface="Times New Roman" charset="0"/>
              </a:rPr>
              <a:t>dans le milieu de culture</a:t>
            </a:r>
            <a:r>
              <a:rPr lang="fr-FR">
                <a:latin typeface="Calibri" charset="0"/>
                <a:ea typeface="Calibri" charset="0"/>
                <a:cs typeface="Times New Roman" charset="0"/>
              </a:rPr>
              <a:t>,</a:t>
            </a:r>
          </a:p>
          <a:p>
            <a:pPr>
              <a:lnSpc>
                <a:spcPct val="107000"/>
              </a:lnSpc>
              <a:buFont typeface="Calibri" charset="0"/>
              <a:buChar char="-"/>
            </a:pPr>
            <a:r>
              <a:rPr lang="fr-FR">
                <a:latin typeface="Calibri" charset="0"/>
                <a:ea typeface="Calibri" charset="0"/>
                <a:cs typeface="Times New Roman" charset="0"/>
              </a:rPr>
              <a:t>A : l</a:t>
            </a:r>
            <a:r>
              <a:rPr lang="ja-JP" altLang="fr-FR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>
                <a:latin typeface="Calibri" charset="0"/>
                <a:ea typeface="Calibri" charset="0"/>
                <a:cs typeface="Times New Roman" charset="0"/>
              </a:rPr>
              <a:t>absorbance (le trouble) </a:t>
            </a:r>
            <a:r>
              <a:rPr lang="fr-FR" u="sng">
                <a:latin typeface="Calibri" charset="0"/>
                <a:ea typeface="Calibri" charset="0"/>
                <a:cs typeface="Times New Roman" charset="0"/>
              </a:rPr>
              <a:t>dans le milieu de culture</a:t>
            </a:r>
            <a:r>
              <a:rPr lang="fr-FR">
                <a:latin typeface="Calibri" charset="0"/>
                <a:ea typeface="Calibri" charset="0"/>
                <a:cs typeface="Times New Roman" charset="0"/>
              </a:rPr>
              <a:t> </a:t>
            </a:r>
          </a:p>
          <a:p>
            <a:pPr>
              <a:lnSpc>
                <a:spcPct val="107000"/>
              </a:lnSpc>
              <a:buFont typeface="Calibri" charset="0"/>
              <a:buChar char="-"/>
            </a:pPr>
            <a:r>
              <a:rPr lang="fr-FR">
                <a:latin typeface="Calibri" charset="0"/>
                <a:ea typeface="Calibri" charset="0"/>
                <a:cs typeface="Times New Roman" charset="0"/>
              </a:rPr>
              <a:t>D1 et D2 : le glucose </a:t>
            </a:r>
            <a:r>
              <a:rPr lang="fr-FR" u="sng">
                <a:latin typeface="Calibri" charset="0"/>
                <a:ea typeface="Calibri" charset="0"/>
                <a:cs typeface="Times New Roman" charset="0"/>
              </a:rPr>
              <a:t>dans le milieu de culture</a:t>
            </a:r>
            <a:r>
              <a:rPr lang="fr-FR">
                <a:latin typeface="Calibri" charset="0"/>
                <a:ea typeface="Calibri" charset="0"/>
                <a:cs typeface="Times New Roman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Calibri" charset="0"/>
              <a:buChar char="-"/>
            </a:pPr>
            <a:r>
              <a:rPr lang="fr-FR">
                <a:latin typeface="Calibri" charset="0"/>
                <a:ea typeface="Calibri" charset="0"/>
                <a:cs typeface="Times New Roman" charset="0"/>
              </a:rPr>
              <a:t>E1 et E2 : le glucose </a:t>
            </a:r>
            <a:r>
              <a:rPr lang="fr-FR" u="sng">
                <a:latin typeface="Calibri" charset="0"/>
                <a:ea typeface="Calibri" charset="0"/>
                <a:cs typeface="Times New Roman" charset="0"/>
              </a:rPr>
              <a:t>dans « l</a:t>
            </a:r>
            <a:r>
              <a:rPr lang="ja-JP" altLang="fr-FR" u="sng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u="sng">
                <a:latin typeface="Calibri" charset="0"/>
                <a:ea typeface="Calibri" charset="0"/>
                <a:cs typeface="Times New Roman" charset="0"/>
              </a:rPr>
              <a:t>étalon ».</a:t>
            </a:r>
            <a:endParaRPr lang="fr-FR">
              <a:latin typeface="Calibri" charset="0"/>
              <a:ea typeface="Calibri" charset="0"/>
              <a:cs typeface="Times New Roman" charset="0"/>
            </a:endParaRPr>
          </a:p>
          <a:p>
            <a:endParaRPr lang="fr-FR">
              <a:latin typeface="Calibri" charset="0"/>
              <a:ea typeface="Calibri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17488" y="365125"/>
            <a:ext cx="11771312" cy="1325563"/>
          </a:xfrm>
        </p:spPr>
        <p:txBody>
          <a:bodyPr/>
          <a:lstStyle/>
          <a:p>
            <a:r>
              <a:rPr lang="fr-FR" sz="2800">
                <a:latin typeface="Calibri" charset="0"/>
                <a:ea typeface="Calibri" charset="0"/>
                <a:cs typeface="Times New Roman" charset="0"/>
              </a:rPr>
              <a:t>Un traitement sur les données E1 E2 D1 D2 permet de détecter de potentielles erreurs de mesures/manip et d</a:t>
            </a:r>
            <a:r>
              <a:rPr lang="ja-JP" altLang="fr-FR" sz="2800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2800">
                <a:latin typeface="Calibri" charset="0"/>
                <a:ea typeface="Calibri" charset="0"/>
                <a:cs typeface="Times New Roman" charset="0"/>
              </a:rPr>
              <a:t>obtenir une concentration C en glucose.</a:t>
            </a:r>
            <a:endParaRPr lang="fr-FR" sz="2800">
              <a:latin typeface="Calibri Light" charset="0"/>
              <a:ea typeface="Calibri" charset="0"/>
              <a:cs typeface="Times New Roman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9238" y="2071688"/>
            <a:ext cx="6642100" cy="4222750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fr-FR">
                <a:latin typeface="Calibri" charset="0"/>
                <a:ea typeface="Calibri" charset="0"/>
                <a:cs typeface="Times New Roman" charset="0"/>
              </a:rPr>
              <a:t>Les courbes y(=Ln(A))=f(t) , y(=Ln(N))=f(t),y(=ln(gluc))=f(t) font apparaitre une partie (presque) linéaire qui permet de déterminer le taux de croissance de la bactérie. </a:t>
            </a:r>
          </a:p>
          <a:p>
            <a:pPr marL="0" indent="0">
              <a:buFont typeface="Arial" charset="0"/>
              <a:buNone/>
            </a:pPr>
            <a:endParaRPr lang="fr-FR">
              <a:latin typeface="Calibri" charset="0"/>
              <a:ea typeface="Calibri" charset="0"/>
              <a:cs typeface="Times New Roman" charset="0"/>
            </a:endParaRPr>
          </a:p>
          <a:p>
            <a:pPr marL="0" indent="0">
              <a:buFont typeface="Wingdings" charset="0"/>
              <a:buChar char="à"/>
            </a:pPr>
            <a:r>
              <a:rPr lang="fr-FR">
                <a:latin typeface="Calibri" charset="0"/>
                <a:ea typeface="Calibri" charset="0"/>
                <a:cs typeface="Times New Roman" charset="0"/>
              </a:rPr>
              <a:t>Q</a:t>
            </a:r>
            <a:r>
              <a:rPr lang="fr-FR" baseline="-25000">
                <a:latin typeface="Calibri" charset="0"/>
                <a:ea typeface="Calibri" charset="0"/>
                <a:cs typeface="Times New Roman" charset="0"/>
              </a:rPr>
              <a:t>x</a:t>
            </a:r>
            <a:r>
              <a:rPr lang="fr-FR">
                <a:latin typeface="Calibri" charset="0"/>
                <a:ea typeface="Calibri" charset="0"/>
                <a:cs typeface="Times New Roman" charset="0"/>
              </a:rPr>
              <a:t> expo : taux de croissance exponentiel </a:t>
            </a:r>
          </a:p>
          <a:p>
            <a:pPr marL="0" indent="0">
              <a:buFont typeface="Wingdings" charset="0"/>
              <a:buChar char="à"/>
            </a:pPr>
            <a:r>
              <a:rPr lang="fr-FR">
                <a:latin typeface="Calibri" charset="0"/>
                <a:ea typeface="Calibri" charset="0"/>
                <a:cs typeface="Times New Roman" charset="0"/>
                <a:sym typeface="Wingdings" charset="0"/>
              </a:rPr>
              <a:t></a:t>
            </a:r>
            <a:r>
              <a:rPr lang="fr-FR">
                <a:latin typeface="Calibri" charset="0"/>
                <a:ea typeface="Calibri" charset="0"/>
                <a:cs typeface="Times New Roman" charset="0"/>
              </a:rPr>
              <a:t>G : vitesse de doublement du nombre de bactéries.</a:t>
            </a:r>
          </a:p>
          <a:p>
            <a:pPr marL="0" indent="0">
              <a:buFont typeface="Arial" charset="0"/>
              <a:buNone/>
            </a:pPr>
            <a:endParaRPr lang="fr-FR">
              <a:latin typeface="Calibri" charset="0"/>
              <a:ea typeface="Calibri" charset="0"/>
              <a:cs typeface="Times New Roman" charset="0"/>
            </a:endParaRPr>
          </a:p>
        </p:txBody>
      </p:sp>
      <p:pic>
        <p:nvPicPr>
          <p:cNvPr id="4100" name="Graphiqu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0"/>
          <a:stretch>
            <a:fillRect/>
          </a:stretch>
        </p:blipFill>
        <p:spPr bwMode="auto">
          <a:xfrm>
            <a:off x="6988175" y="2078038"/>
            <a:ext cx="4235450" cy="380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Ellipse 5"/>
          <p:cNvSpPr>
            <a:spLocks noChangeArrowheads="1"/>
          </p:cNvSpPr>
          <p:nvPr/>
        </p:nvSpPr>
        <p:spPr bwMode="auto">
          <a:xfrm rot="1964684">
            <a:off x="8154988" y="2700338"/>
            <a:ext cx="511175" cy="2559050"/>
          </a:xfrm>
          <a:prstGeom prst="ellipse">
            <a:avLst/>
          </a:prstGeom>
          <a:solidFill>
            <a:srgbClr val="5B9BD5">
              <a:alpha val="0"/>
            </a:srgb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fr-FR"/>
          </a:p>
        </p:txBody>
      </p:sp>
      <p:sp>
        <p:nvSpPr>
          <p:cNvPr id="4102" name="Connecteur droit 3"/>
          <p:cNvSpPr>
            <a:spLocks noChangeShapeType="1"/>
          </p:cNvSpPr>
          <p:nvPr/>
        </p:nvSpPr>
        <p:spPr bwMode="auto">
          <a:xfrm flipH="1">
            <a:off x="7181850" y="2071688"/>
            <a:ext cx="2457450" cy="3724275"/>
          </a:xfrm>
          <a:prstGeom prst="line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u="sng">
                <a:solidFill>
                  <a:srgbClr val="002060"/>
                </a:solidFill>
                <a:latin typeface="Calibri" charset="0"/>
                <a:ea typeface="Calibri" charset="0"/>
                <a:cs typeface="Times New Roman" charset="0"/>
              </a:rPr>
              <a:t>J</a:t>
            </a:r>
            <a:r>
              <a:rPr lang="ja-JP" altLang="fr-FR" sz="3600" u="sng">
                <a:solidFill>
                  <a:srgbClr val="002060"/>
                </a:solidFill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3600" u="sng">
                <a:solidFill>
                  <a:srgbClr val="002060"/>
                </a:solidFill>
                <a:latin typeface="Calibri" charset="0"/>
                <a:ea typeface="Calibri" charset="0"/>
                <a:cs typeface="Times New Roman" charset="0"/>
              </a:rPr>
              <a:t>ai relevé 3 orientations de travail </a:t>
            </a:r>
            <a:r>
              <a:rPr lang="fr-FR" sz="3600" u="sng">
                <a:latin typeface="Calibri" charset="0"/>
                <a:ea typeface="Calibri" charset="0"/>
                <a:cs typeface="Times New Roman" charset="0"/>
              </a:rPr>
              <a:t>:</a:t>
            </a:r>
            <a:endParaRPr lang="fr-FR" sz="3600">
              <a:latin typeface="Calibri Light" charset="0"/>
              <a:ea typeface="Calibri" charset="0"/>
              <a:cs typeface="Times New Roman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319088" y="2090738"/>
            <a:ext cx="11531600" cy="3352800"/>
          </a:xfrm>
        </p:spPr>
        <p:txBody>
          <a:bodyPr/>
          <a:lstStyle/>
          <a:p>
            <a:r>
              <a:rPr lang="fr-FR" b="1">
                <a:latin typeface="Calibri" charset="0"/>
                <a:ea typeface="Calibri" charset="0"/>
                <a:cs typeface="Times New Roman" charset="0"/>
              </a:rPr>
              <a:t>Une utilisation/prise en main de </a:t>
            </a:r>
            <a:r>
              <a:rPr lang="fr-FR" b="1" u="sng">
                <a:latin typeface="Calibri" charset="0"/>
                <a:ea typeface="Calibri" charset="0"/>
                <a:cs typeface="Times New Roman" charset="0"/>
              </a:rPr>
              <a:t>l</a:t>
            </a:r>
            <a:r>
              <a:rPr lang="ja-JP" altLang="fr-FR" b="1" u="sng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b="1" u="sng">
                <a:latin typeface="Calibri" charset="0"/>
                <a:ea typeface="Calibri" charset="0"/>
                <a:cs typeface="Times New Roman" charset="0"/>
              </a:rPr>
              <a:t>aspect dynamique</a:t>
            </a:r>
            <a:r>
              <a:rPr lang="fr-FR" b="1">
                <a:latin typeface="Calibri" charset="0"/>
                <a:ea typeface="Calibri" charset="0"/>
                <a:cs typeface="Times New Roman" charset="0"/>
              </a:rPr>
              <a:t> de la feuille excel – l</a:t>
            </a:r>
            <a:r>
              <a:rPr lang="ja-JP" altLang="fr-FR" b="1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b="1">
                <a:latin typeface="Calibri" charset="0"/>
                <a:ea typeface="Calibri" charset="0"/>
                <a:cs typeface="Times New Roman" charset="0"/>
              </a:rPr>
              <a:t>algorithmique.</a:t>
            </a:r>
          </a:p>
          <a:p>
            <a:endParaRPr lang="fr-FR">
              <a:latin typeface="Calibri" charset="0"/>
              <a:ea typeface="Calibri" charset="0"/>
              <a:cs typeface="Times New Roman" charset="0"/>
            </a:endParaRPr>
          </a:p>
          <a:p>
            <a:r>
              <a:rPr lang="fr-FR" b="1">
                <a:latin typeface="Calibri" charset="0"/>
                <a:ea typeface="Calibri" charset="0"/>
                <a:cs typeface="Times New Roman" charset="0"/>
              </a:rPr>
              <a:t>Une application du cours sur les ajustements affines (chapitre statistiques)</a:t>
            </a:r>
          </a:p>
          <a:p>
            <a:endParaRPr lang="fr-FR">
              <a:latin typeface="Calibri" charset="0"/>
              <a:ea typeface="Calibri" charset="0"/>
              <a:cs typeface="Times New Roman" charset="0"/>
            </a:endParaRPr>
          </a:p>
          <a:p>
            <a:r>
              <a:rPr lang="fr-FR" b="1">
                <a:latin typeface="Calibri" charset="0"/>
                <a:ea typeface="Calibri" charset="0"/>
                <a:cs typeface="Times New Roman" charset="0"/>
              </a:rPr>
              <a:t>Une approche du chapitre sur les fluctuations /intervalles de confiance</a:t>
            </a:r>
            <a:endParaRPr lang="fr-FR">
              <a:latin typeface="Calibri" charset="0"/>
              <a:ea typeface="Calibri" charset="0"/>
              <a:cs typeface="Times New Roman" charset="0"/>
            </a:endParaRPr>
          </a:p>
          <a:p>
            <a:endParaRPr lang="fr-FR">
              <a:latin typeface="Calibri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>
                <a:latin typeface="Calibri" charset="0"/>
                <a:ea typeface="Calibri" charset="0"/>
                <a:cs typeface="Times New Roman" charset="0"/>
              </a:rPr>
              <a:t>Une utilisation/prise en main de l</a:t>
            </a:r>
            <a:r>
              <a:rPr lang="ja-JP" altLang="fr-FR" sz="3600" b="1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3600" b="1">
                <a:latin typeface="Calibri" charset="0"/>
                <a:ea typeface="Calibri" charset="0"/>
                <a:cs typeface="Times New Roman" charset="0"/>
              </a:rPr>
              <a:t>aspect dynamique de la feuille excel – l</a:t>
            </a:r>
            <a:r>
              <a:rPr lang="ja-JP" altLang="fr-FR" sz="3600" b="1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3600" b="1">
                <a:latin typeface="Calibri" charset="0"/>
                <a:ea typeface="Calibri" charset="0"/>
                <a:cs typeface="Times New Roman" charset="0"/>
              </a:rPr>
              <a:t>algorithmique</a:t>
            </a:r>
            <a:endParaRPr lang="fr-FR" sz="3600">
              <a:latin typeface="Calibri Light" charset="0"/>
              <a:ea typeface="Calibri" charset="0"/>
              <a:cs typeface="Times New Roman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365375"/>
            <a:ext cx="10515600" cy="3811588"/>
          </a:xfrm>
        </p:spPr>
        <p:txBody>
          <a:bodyPr>
            <a:normAutofit/>
          </a:bodyPr>
          <a:lstStyle/>
          <a:p>
            <a:pPr marL="447675" indent="0">
              <a:lnSpc>
                <a:spcPct val="107000"/>
              </a:lnSpc>
              <a:buFont typeface="Arial" charset="0"/>
              <a:buNone/>
            </a:pPr>
            <a:r>
              <a:rPr lang="fr-FR" b="1" i="1" u="sng">
                <a:latin typeface="Calibri" charset="0"/>
                <a:ea typeface="Calibri" charset="0"/>
                <a:cs typeface="Times New Roman" charset="0"/>
              </a:rPr>
              <a:t>Constat </a:t>
            </a:r>
            <a:r>
              <a:rPr lang="fr-FR">
                <a:latin typeface="Calibri" charset="0"/>
                <a:ea typeface="Calibri" charset="0"/>
                <a:cs typeface="Times New Roman" charset="0"/>
              </a:rPr>
              <a:t>:</a:t>
            </a:r>
          </a:p>
          <a:p>
            <a:pPr marL="447675" indent="0">
              <a:lnSpc>
                <a:spcPct val="107000"/>
              </a:lnSpc>
              <a:buFont typeface="Arial" charset="0"/>
              <a:buNone/>
            </a:pPr>
            <a:r>
              <a:rPr lang="fr-FR">
                <a:latin typeface="Calibri" charset="0"/>
                <a:ea typeface="Calibri" charset="0"/>
                <a:cs typeface="Times New Roman" charset="0"/>
              </a:rPr>
              <a:t> J</a:t>
            </a:r>
            <a:r>
              <a:rPr lang="ja-JP" altLang="fr-FR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>
                <a:latin typeface="Calibri" charset="0"/>
                <a:ea typeface="Calibri" charset="0"/>
                <a:cs typeface="Times New Roman" charset="0"/>
              </a:rPr>
              <a:t>ai découvert une méconnaissance et une sous-utilisation d</a:t>
            </a:r>
            <a:r>
              <a:rPr lang="ja-JP" altLang="fr-FR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>
                <a:latin typeface="Calibri" charset="0"/>
                <a:ea typeface="Calibri" charset="0"/>
                <a:cs typeface="Times New Roman" charset="0"/>
              </a:rPr>
              <a:t>excel . la feuille était utilisée comme simple traceur de courbe (tous les calculs étaient faits à la main puis les résultats reportés dans la feuille pour faire un graphique qui était alors imprimé puis à partir de ce graphique, on traçait la droite d</a:t>
            </a:r>
            <a:r>
              <a:rPr lang="ja-JP" altLang="fr-FR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>
                <a:latin typeface="Calibri" charset="0"/>
                <a:ea typeface="Calibri" charset="0"/>
                <a:cs typeface="Times New Roman" charset="0"/>
              </a:rPr>
              <a:t>ajustement dont on déterminait le coef dir à partir de deux points lus sur le graphique. </a:t>
            </a:r>
          </a:p>
          <a:p>
            <a:pPr marL="447675" indent="0"/>
            <a:endParaRPr lang="fr-FR">
              <a:latin typeface="Calibri" charset="0"/>
              <a:ea typeface="Calibri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>
                <a:latin typeface="Calibri" charset="0"/>
                <a:ea typeface="Calibri" charset="0"/>
                <a:cs typeface="Times New Roman" charset="0"/>
              </a:rPr>
              <a:t>Une utilisation/prise en main de l</a:t>
            </a:r>
            <a:r>
              <a:rPr lang="ja-JP" altLang="fr-FR" sz="3600" b="1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3600" b="1">
                <a:latin typeface="Calibri" charset="0"/>
                <a:ea typeface="Calibri" charset="0"/>
                <a:cs typeface="Times New Roman" charset="0"/>
              </a:rPr>
              <a:t>aspect dynamique de la feuille excel – l</a:t>
            </a:r>
            <a:r>
              <a:rPr lang="ja-JP" altLang="fr-FR" sz="3600" b="1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3600" b="1">
                <a:latin typeface="Calibri" charset="0"/>
                <a:ea typeface="Calibri" charset="0"/>
                <a:cs typeface="Times New Roman" charset="0"/>
              </a:rPr>
              <a:t>algorithmique</a:t>
            </a:r>
            <a:endParaRPr lang="fr-FR" sz="3600">
              <a:latin typeface="Calibri Light" charset="0"/>
              <a:ea typeface="Calibri" charset="0"/>
              <a:cs typeface="Times New Roman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379663"/>
            <a:ext cx="10515600" cy="3797300"/>
          </a:xfrm>
        </p:spPr>
        <p:txBody>
          <a:bodyPr>
            <a:normAutofit/>
          </a:bodyPr>
          <a:lstStyle/>
          <a:p>
            <a:pPr marL="447675" indent="0">
              <a:lnSpc>
                <a:spcPct val="107000"/>
              </a:lnSpc>
              <a:buFont typeface="Arial" charset="0"/>
              <a:buNone/>
            </a:pPr>
            <a:r>
              <a:rPr lang="fr-FR" sz="2000" b="1" i="1" u="sng">
                <a:latin typeface="Calibri" charset="0"/>
                <a:ea typeface="Calibri" charset="0"/>
                <a:cs typeface="Times New Roman" charset="0"/>
              </a:rPr>
              <a:t>Le traitement des données </a:t>
            </a:r>
            <a:r>
              <a:rPr lang="fr-FR" sz="2000">
                <a:latin typeface="Calibri" charset="0"/>
                <a:ea typeface="Calibri" charset="0"/>
                <a:cs typeface="Times New Roman" charset="0"/>
              </a:rPr>
              <a:t>E1 E2 D1 D2 se fait suivant </a:t>
            </a:r>
            <a:r>
              <a:rPr lang="fr-FR" sz="2000" b="1" i="1">
                <a:latin typeface="Calibri" charset="0"/>
                <a:ea typeface="Calibri" charset="0"/>
                <a:cs typeface="Times New Roman" charset="0"/>
              </a:rPr>
              <a:t>l</a:t>
            </a:r>
            <a:r>
              <a:rPr lang="ja-JP" altLang="fr-FR" sz="2000" b="1" i="1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2000" b="1" i="1">
                <a:latin typeface="Calibri" charset="0"/>
                <a:ea typeface="Calibri" charset="0"/>
                <a:cs typeface="Times New Roman" charset="0"/>
              </a:rPr>
              <a:t>algorithme</a:t>
            </a:r>
            <a:r>
              <a:rPr lang="fr-FR" sz="2000">
                <a:latin typeface="Calibri" charset="0"/>
                <a:ea typeface="Calibri" charset="0"/>
                <a:cs typeface="Times New Roman" charset="0"/>
              </a:rPr>
              <a:t> suivant :</a:t>
            </a:r>
          </a:p>
          <a:p>
            <a:pPr marL="447675" indent="0">
              <a:lnSpc>
                <a:spcPct val="107000"/>
              </a:lnSpc>
              <a:buFont typeface="Arial" charset="0"/>
              <a:buNone/>
            </a:pPr>
            <a:r>
              <a:rPr lang="fr-FR" sz="2000">
                <a:latin typeface="Calibri" charset="0"/>
                <a:ea typeface="Calibri" charset="0"/>
                <a:cs typeface="Times New Roman" charset="0"/>
              </a:rPr>
              <a:t>Calcul de C1=D1/E1 et C2=D2/E2.</a:t>
            </a:r>
          </a:p>
          <a:p>
            <a:pPr marL="447675" indent="0">
              <a:lnSpc>
                <a:spcPct val="107000"/>
              </a:lnSpc>
              <a:buFont typeface="Arial" charset="0"/>
              <a:buNone/>
            </a:pPr>
            <a:r>
              <a:rPr lang="fr-FR" sz="2000" b="1">
                <a:latin typeface="Calibri" charset="0"/>
                <a:ea typeface="Calibri" charset="0"/>
                <a:cs typeface="Times New Roman" charset="0"/>
              </a:rPr>
              <a:t>Si</a:t>
            </a:r>
            <a:r>
              <a:rPr lang="fr-FR" sz="2000">
                <a:latin typeface="Calibri" charset="0"/>
                <a:ea typeface="Calibri" charset="0"/>
                <a:cs typeface="Times New Roman" charset="0"/>
              </a:rPr>
              <a:t> la différence |C2-C1|&lt;=2.8*Sr 	</a:t>
            </a:r>
            <a:r>
              <a:rPr lang="fr-FR" sz="2000" i="1">
                <a:latin typeface="Calibri" charset="0"/>
                <a:ea typeface="Calibri" charset="0"/>
                <a:cs typeface="Times New Roman" charset="0"/>
              </a:rPr>
              <a:t>(l</a:t>
            </a:r>
            <a:r>
              <a:rPr lang="ja-JP" altLang="fr-FR" sz="2000" i="1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2000" i="1">
                <a:latin typeface="Calibri" charset="0"/>
                <a:ea typeface="Calibri" charset="0"/>
                <a:cs typeface="Times New Roman" charset="0"/>
              </a:rPr>
              <a:t>écart entre les mesures est raisonnable)</a:t>
            </a:r>
            <a:endParaRPr lang="fr-FR" sz="2000">
              <a:latin typeface="Calibri" charset="0"/>
              <a:ea typeface="Calibri" charset="0"/>
              <a:cs typeface="Times New Roman" charset="0"/>
            </a:endParaRPr>
          </a:p>
          <a:p>
            <a:pPr marL="447675" indent="0">
              <a:lnSpc>
                <a:spcPct val="107000"/>
              </a:lnSpc>
              <a:buFont typeface="Arial" charset="0"/>
              <a:buNone/>
            </a:pPr>
            <a:r>
              <a:rPr lang="fr-FR" sz="2000">
                <a:latin typeface="Calibri" charset="0"/>
                <a:ea typeface="Calibri" charset="0"/>
                <a:cs typeface="Times New Roman" charset="0"/>
              </a:rPr>
              <a:t>(on prend Sr=4%) </a:t>
            </a:r>
          </a:p>
          <a:p>
            <a:pPr marL="447675" indent="0">
              <a:lnSpc>
                <a:spcPct val="107000"/>
              </a:lnSpc>
              <a:buFont typeface="Arial" charset="0"/>
              <a:buNone/>
            </a:pPr>
            <a:r>
              <a:rPr lang="fr-FR" sz="2000" b="1">
                <a:latin typeface="Calibri" charset="0"/>
                <a:ea typeface="Calibri" charset="0"/>
                <a:cs typeface="Times New Roman" charset="0"/>
              </a:rPr>
              <a:t>alors</a:t>
            </a:r>
            <a:r>
              <a:rPr lang="fr-FR" sz="2000">
                <a:latin typeface="Calibri" charset="0"/>
                <a:ea typeface="Calibri" charset="0"/>
                <a:cs typeface="Times New Roman" charset="0"/>
              </a:rPr>
              <a:t> la </a:t>
            </a:r>
            <a:r>
              <a:rPr lang="fr-FR" sz="2000" u="sng">
                <a:latin typeface="Calibri" charset="0"/>
                <a:ea typeface="Calibri" charset="0"/>
                <a:cs typeface="Times New Roman" charset="0"/>
              </a:rPr>
              <a:t>valeur moyenne</a:t>
            </a:r>
            <a:r>
              <a:rPr lang="fr-FR" sz="2000">
                <a:latin typeface="Calibri" charset="0"/>
                <a:ea typeface="Calibri" charset="0"/>
                <a:cs typeface="Times New Roman" charset="0"/>
              </a:rPr>
              <a:t> C est une valeur acceptable, </a:t>
            </a:r>
          </a:p>
          <a:p>
            <a:pPr marL="447675" indent="0">
              <a:lnSpc>
                <a:spcPct val="107000"/>
              </a:lnSpc>
              <a:spcAft>
                <a:spcPts val="800"/>
              </a:spcAft>
              <a:buFont typeface="Arial" charset="0"/>
              <a:buNone/>
            </a:pPr>
            <a:r>
              <a:rPr lang="fr-FR" sz="2000" b="1">
                <a:latin typeface="Calibri" charset="0"/>
                <a:ea typeface="Calibri" charset="0"/>
                <a:cs typeface="Times New Roman" charset="0"/>
              </a:rPr>
              <a:t>sinon</a:t>
            </a:r>
            <a:r>
              <a:rPr lang="fr-FR" sz="2000">
                <a:latin typeface="Calibri" charset="0"/>
                <a:ea typeface="Calibri" charset="0"/>
                <a:cs typeface="Times New Roman" charset="0"/>
              </a:rPr>
              <a:t> il faudrait prendre une troisième valeur pour prendre la </a:t>
            </a:r>
            <a:r>
              <a:rPr lang="fr-FR" sz="2000" u="sng">
                <a:latin typeface="Calibri" charset="0"/>
                <a:ea typeface="Calibri" charset="0"/>
                <a:cs typeface="Times New Roman" charset="0"/>
              </a:rPr>
              <a:t>valeur médiane</a:t>
            </a:r>
            <a:r>
              <a:rPr lang="fr-FR" sz="2000">
                <a:latin typeface="Calibri" charset="0"/>
                <a:ea typeface="Calibri" charset="0"/>
                <a:cs typeface="Times New Roman" charset="0"/>
              </a:rPr>
              <a:t> C.. </a:t>
            </a:r>
          </a:p>
          <a:p>
            <a:pPr marL="447675" indent="0" algn="ctr">
              <a:lnSpc>
                <a:spcPct val="107000"/>
              </a:lnSpc>
              <a:spcAft>
                <a:spcPts val="800"/>
              </a:spcAft>
              <a:buFont typeface="Arial" charset="0"/>
              <a:buNone/>
            </a:pPr>
            <a:r>
              <a:rPr lang="fr-FR" sz="2000">
                <a:latin typeface="Calibri" charset="0"/>
                <a:ea typeface="Calibri" charset="0"/>
                <a:cs typeface="Times New Roman" charset="0"/>
              </a:rPr>
              <a:t>(</a:t>
            </a:r>
            <a:r>
              <a:rPr lang="fr-FR" sz="2000" i="1">
                <a:latin typeface="Calibri" charset="0"/>
                <a:ea typeface="Calibri" charset="0"/>
                <a:cs typeface="Times New Roman" charset="0"/>
              </a:rPr>
              <a:t>mais il est trop tard car le temps s</a:t>
            </a:r>
            <a:r>
              <a:rPr lang="ja-JP" altLang="fr-FR" sz="2000" i="1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2000" i="1">
                <a:latin typeface="Calibri" charset="0"/>
                <a:ea typeface="Calibri" charset="0"/>
                <a:cs typeface="Times New Roman" charset="0"/>
              </a:rPr>
              <a:t>est écoulé pendant la mesure !)</a:t>
            </a:r>
            <a:r>
              <a:rPr lang="fr-FR" sz="2000">
                <a:latin typeface="Calibri" charset="0"/>
                <a:ea typeface="Calibri" charset="0"/>
                <a:cs typeface="Times New Roman" charset="0"/>
              </a:rPr>
              <a:t> </a:t>
            </a:r>
          </a:p>
          <a:p>
            <a:pPr marL="447675" indent="0"/>
            <a:endParaRPr lang="fr-FR">
              <a:latin typeface="Calibri" charset="0"/>
              <a:ea typeface="Calibri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>
                <a:latin typeface="Calibri" charset="0"/>
                <a:ea typeface="Calibri" charset="0"/>
                <a:cs typeface="Times New Roman" charset="0"/>
              </a:rPr>
              <a:t>Une utilisation/prise en main de l</a:t>
            </a:r>
            <a:r>
              <a:rPr lang="ja-JP" altLang="fr-FR" sz="3600" b="1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3600" b="1">
                <a:latin typeface="Calibri" charset="0"/>
                <a:ea typeface="Calibri" charset="0"/>
                <a:cs typeface="Times New Roman" charset="0"/>
              </a:rPr>
              <a:t>aspect dynamique de la feuille excel – l</a:t>
            </a:r>
            <a:r>
              <a:rPr lang="ja-JP" altLang="fr-FR" sz="3600" b="1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3600" b="1">
                <a:latin typeface="Calibri" charset="0"/>
                <a:ea typeface="Calibri" charset="0"/>
                <a:cs typeface="Times New Roman" charset="0"/>
              </a:rPr>
              <a:t>algorithmique</a:t>
            </a:r>
            <a:endParaRPr lang="fr-FR" sz="3600">
              <a:latin typeface="Calibri Light" charset="0"/>
              <a:ea typeface="Calibri" charset="0"/>
              <a:cs typeface="Times New Roman" charset="0"/>
            </a:endParaRP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3324225" y="2176463"/>
            <a:ext cx="15051088" cy="4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fr-FR"/>
          </a:p>
        </p:txBody>
      </p:sp>
      <p:pic>
        <p:nvPicPr>
          <p:cNvPr id="819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863" y="1690688"/>
            <a:ext cx="6669087" cy="495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>
                <a:latin typeface="Calibri" charset="0"/>
                <a:ea typeface="Calibri" charset="0"/>
                <a:cs typeface="Times New Roman" charset="0"/>
              </a:rPr>
              <a:t>Une utilisation/prise en main de l</a:t>
            </a:r>
            <a:r>
              <a:rPr lang="ja-JP" altLang="fr-FR" sz="3600" b="1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3600" b="1">
                <a:latin typeface="Calibri" charset="0"/>
                <a:ea typeface="Calibri" charset="0"/>
                <a:cs typeface="Times New Roman" charset="0"/>
              </a:rPr>
              <a:t>aspect dynamique de la feuille excel – l</a:t>
            </a:r>
            <a:r>
              <a:rPr lang="ja-JP" altLang="fr-FR" sz="3600" b="1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3600" b="1">
                <a:latin typeface="Calibri" charset="0"/>
                <a:ea typeface="Calibri" charset="0"/>
                <a:cs typeface="Times New Roman" charset="0"/>
              </a:rPr>
              <a:t>algorithmique</a:t>
            </a:r>
            <a:endParaRPr lang="fr-FR" sz="3600">
              <a:latin typeface="Calibri Light" charset="0"/>
              <a:ea typeface="Calibri" charset="0"/>
              <a:cs typeface="Times New Roman" charset="0"/>
            </a:endParaRP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8591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fr-FR" sz="2400" b="1" i="1" u="sng">
                <a:latin typeface="Calibri" charset="0"/>
                <a:ea typeface="Calibri" charset="0"/>
                <a:cs typeface="Times New Roman" charset="0"/>
              </a:rPr>
              <a:t>Objectif :</a:t>
            </a:r>
          </a:p>
          <a:p>
            <a:pPr marL="0" indent="0">
              <a:buFont typeface="Arial" charset="0"/>
              <a:buNone/>
            </a:pPr>
            <a:r>
              <a:rPr lang="fr-FR" sz="2400">
                <a:latin typeface="Calibri" charset="0"/>
                <a:ea typeface="Calibri" charset="0"/>
                <a:cs typeface="Times New Roman" charset="0"/>
              </a:rPr>
              <a:t>au cours de séances de TP je prévois </a:t>
            </a:r>
            <a:r>
              <a:rPr lang="fr-FR" sz="2400" b="1">
                <a:latin typeface="Calibri" charset="0"/>
                <a:ea typeface="Calibri" charset="0"/>
                <a:cs typeface="Times New Roman" charset="0"/>
              </a:rPr>
              <a:t>faire reprendre les données </a:t>
            </a:r>
            <a:r>
              <a:rPr lang="fr-FR" sz="2400">
                <a:latin typeface="Calibri" charset="0"/>
                <a:ea typeface="Calibri" charset="0"/>
                <a:cs typeface="Times New Roman" charset="0"/>
              </a:rPr>
              <a:t>et construire avec les élèves une feuille réellement dynamique. En y adjoignant quelques notions d</a:t>
            </a:r>
            <a:r>
              <a:rPr lang="ja-JP" altLang="fr-FR" sz="2400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2400">
                <a:latin typeface="Calibri" charset="0"/>
                <a:ea typeface="Calibri" charset="0"/>
                <a:cs typeface="Times New Roman" charset="0"/>
              </a:rPr>
              <a:t>algorithmique.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08000" y="3857625"/>
          <a:ext cx="11306175" cy="2413000"/>
        </p:xfrm>
        <a:graphic>
          <a:graphicData uri="http://schemas.openxmlformats.org/drawingml/2006/table">
            <a:tbl>
              <a:tblPr/>
              <a:tblGrid>
                <a:gridCol w="260350"/>
                <a:gridCol w="850900"/>
                <a:gridCol w="398463"/>
                <a:gridCol w="398462"/>
                <a:gridCol w="407988"/>
                <a:gridCol w="409575"/>
                <a:gridCol w="273050"/>
                <a:gridCol w="1008062"/>
                <a:gridCol w="1009650"/>
                <a:gridCol w="1138238"/>
                <a:gridCol w="2327275"/>
                <a:gridCol w="1552575"/>
                <a:gridCol w="1271587"/>
              </a:tblGrid>
              <a:tr h="3016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A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B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C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D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E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F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G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H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I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J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K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L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temps (mn)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E1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E2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D1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D2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C1=D1/E1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C2=D2/E2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e=|C1-C2|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Compatible ?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Si e&lt;=2,8*4%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C= moyenne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Ln(Glucose)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=D2/B2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=E2/C2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=ABS(G2-H2)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=SI(I2&lt;=0.112 ; </a:t>
                      </a:r>
                      <a:b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</a:b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« BON » ; « REJET »)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=SI(J2= « BON » ;</a:t>
                      </a:r>
                      <a:b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</a:b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MOYENNE(G2 ;H2))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=LN(K2)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10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4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20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5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30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33CCCC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>
                <a:latin typeface="Calibri" charset="0"/>
                <a:ea typeface="Calibri" charset="0"/>
                <a:cs typeface="Times New Roman" charset="0"/>
              </a:rPr>
              <a:t>Une application du cours sur les ajustements affines (chapitre statistiques)</a:t>
            </a:r>
            <a:r>
              <a:rPr lang="fr-FR" sz="3600">
                <a:latin typeface="Calibri" charset="0"/>
                <a:ea typeface="Calibri" charset="0"/>
                <a:cs typeface="Times New Roman" charset="0"/>
              </a:rPr>
              <a:t> </a:t>
            </a:r>
            <a:endParaRPr lang="fr-FR" sz="3600">
              <a:latin typeface="Calibri Light" charset="0"/>
              <a:ea typeface="Calibri" charset="0"/>
              <a:cs typeface="Times New Roman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0375" y="2263775"/>
            <a:ext cx="5068888" cy="381158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Font typeface="Arial" charset="0"/>
              <a:buNone/>
            </a:pPr>
            <a:r>
              <a:rPr lang="fr-FR" sz="2400">
                <a:latin typeface="Calibri" charset="0"/>
                <a:ea typeface="Calibri" charset="0"/>
                <a:cs typeface="Times New Roman" charset="0"/>
              </a:rPr>
              <a:t/>
            </a:r>
            <a:br>
              <a:rPr lang="fr-FR" sz="2400">
                <a:latin typeface="Calibri" charset="0"/>
                <a:ea typeface="Calibri" charset="0"/>
                <a:cs typeface="Times New Roman" charset="0"/>
              </a:rPr>
            </a:br>
            <a:r>
              <a:rPr lang="fr-FR" sz="2400">
                <a:latin typeface="Calibri" charset="0"/>
                <a:ea typeface="Calibri" charset="0"/>
                <a:cs typeface="Times New Roman" charset="0"/>
              </a:rPr>
              <a:t>J</a:t>
            </a:r>
            <a:r>
              <a:rPr lang="ja-JP" altLang="fr-FR" sz="2400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2400">
                <a:latin typeface="Calibri" charset="0"/>
                <a:ea typeface="Calibri" charset="0"/>
                <a:cs typeface="Times New Roman" charset="0"/>
              </a:rPr>
              <a:t>ai donné aux élèves une compilation des relevés de leur TP concernant l</a:t>
            </a:r>
            <a:r>
              <a:rPr lang="ja-JP" altLang="fr-FR" sz="2400">
                <a:latin typeface="Calibri" charset="0"/>
                <a:ea typeface="Calibri" charset="0"/>
                <a:cs typeface="Times New Roman" charset="0"/>
              </a:rPr>
              <a:t>’</a:t>
            </a:r>
            <a:r>
              <a:rPr lang="fr-FR" sz="2400">
                <a:latin typeface="Calibri" charset="0"/>
                <a:ea typeface="Calibri" charset="0"/>
                <a:cs typeface="Times New Roman" charset="0"/>
              </a:rPr>
              <a:t>absorbance et le nombre de bactéries.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charset="0"/>
              <a:buNone/>
            </a:pPr>
            <a:r>
              <a:rPr lang="fr-FR" sz="2400">
                <a:latin typeface="Calibri" charset="0"/>
                <a:ea typeface="Calibri" charset="0"/>
                <a:cs typeface="Times New Roman" charset="0"/>
              </a:rPr>
              <a:t>Constat est fait avec les élèves que sur les données entre t=20 et t=165, un ajustement est possible. </a:t>
            </a:r>
          </a:p>
          <a:p>
            <a:pPr marL="0" indent="0"/>
            <a:endParaRPr lang="fr-FR" sz="2400">
              <a:latin typeface="Calibri" charset="0"/>
              <a:ea typeface="Calibri" charset="0"/>
              <a:cs typeface="Times New Roman" charset="0"/>
            </a:endParaRPr>
          </a:p>
        </p:txBody>
      </p:sp>
      <p:pic>
        <p:nvPicPr>
          <p:cNvPr id="1024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30388"/>
            <a:ext cx="5391150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687</Words>
  <Application>Microsoft Macintosh PowerPoint</Application>
  <PresentationFormat>Personnalisé</PresentationFormat>
  <Paragraphs>175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Calibri</vt:lpstr>
      <vt:lpstr>Arial</vt:lpstr>
      <vt:lpstr>Calibri Light</vt:lpstr>
      <vt:lpstr>Times New Roman</vt:lpstr>
      <vt:lpstr>Wingdings</vt:lpstr>
      <vt:lpstr>Thème Office</vt:lpstr>
      <vt:lpstr>Le point de vue du Mathématicien !</vt:lpstr>
      <vt:lpstr>Les Manipulations</vt:lpstr>
      <vt:lpstr>Un traitement sur les données E1 E2 D1 D2 permet de détecter de potentielles erreurs de mesures/manip et d’obtenir une concentration C en glucose.</vt:lpstr>
      <vt:lpstr>J’ai relevé 3 orientations de travail :</vt:lpstr>
      <vt:lpstr>Une utilisation/prise en main de l’aspect dynamique de la feuille excel – l’algorithmique</vt:lpstr>
      <vt:lpstr>Une utilisation/prise en main de l’aspect dynamique de la feuille excel – l’algorithmique</vt:lpstr>
      <vt:lpstr>Une utilisation/prise en main de l’aspect dynamique de la feuille excel – l’algorithmique</vt:lpstr>
      <vt:lpstr>Une utilisation/prise en main de l’aspect dynamique de la feuille excel – l’algorithmique</vt:lpstr>
      <vt:lpstr>Une application du cours sur les ajustements affines (chapitre statistiques) </vt:lpstr>
      <vt:lpstr>Une application du cours sur les ajustements affines (chapitre statistiques)  </vt:lpstr>
      <vt:lpstr>Une application du cours sur les ajustements affines (chapitre statistiques)</vt:lpstr>
      <vt:lpstr>Une application du cours sur les ajustements affines (chapitre statistiques)  </vt:lpstr>
      <vt:lpstr>Une approche du chapitre sur les fluctuations /intervalles de confiance </vt:lpstr>
      <vt:lpstr>La fluctuation des résultats :</vt:lpstr>
      <vt:lpstr>Présentation PowerPoint</vt:lpstr>
      <vt:lpstr>L’origine du « 2,8 Sr » utilisé dans les calculs :</vt:lpstr>
      <vt:lpstr>Quelques pistes de réflexion avec les élèves</vt:lpstr>
      <vt:lpstr>Conclusion sur la mise en place de telles séances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point de vue du Mathématicien !</dc:title>
  <dc:creator>dubois rémi</dc:creator>
  <cp:lastModifiedBy>Olivier</cp:lastModifiedBy>
  <cp:revision>8</cp:revision>
  <dcterms:created xsi:type="dcterms:W3CDTF">2014-04-16T12:09:14Z</dcterms:created>
  <dcterms:modified xsi:type="dcterms:W3CDTF">2014-05-08T23:10:27Z</dcterms:modified>
</cp:coreProperties>
</file>