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67" r:id="rId5"/>
    <p:sldId id="257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3B7BA-88B5-464D-AAC4-DA003DCC7CCB}" type="doc">
      <dgm:prSet loTypeId="urn:microsoft.com/office/officeart/2005/8/layout/radial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4A4A1B-5E08-490B-9911-4BFB3AB745CD}">
      <dgm:prSet phldrT="[Texte]"/>
      <dgm:spPr/>
      <dgm:t>
        <a:bodyPr/>
        <a:lstStyle/>
        <a:p>
          <a:r>
            <a:rPr lang="fr-FR" b="1" smtClean="0"/>
            <a:t>Manip Radio</a:t>
          </a:r>
          <a:endParaRPr lang="fr-FR" b="1" dirty="0"/>
        </a:p>
      </dgm:t>
    </dgm:pt>
    <dgm:pt modelId="{F8BD7A5C-B109-4EF0-9C12-CB5879461763}" type="parTrans" cxnId="{A3254B70-9987-4780-9EF3-E63DAC111B4E}">
      <dgm:prSet/>
      <dgm:spPr/>
      <dgm:t>
        <a:bodyPr/>
        <a:lstStyle/>
        <a:p>
          <a:endParaRPr lang="fr-FR"/>
        </a:p>
      </dgm:t>
    </dgm:pt>
    <dgm:pt modelId="{41D7614D-165E-4237-BED8-D38609C0D318}" type="sibTrans" cxnId="{A3254B70-9987-4780-9EF3-E63DAC111B4E}">
      <dgm:prSet/>
      <dgm:spPr/>
      <dgm:t>
        <a:bodyPr/>
        <a:lstStyle/>
        <a:p>
          <a:endParaRPr lang="fr-FR"/>
        </a:p>
      </dgm:t>
    </dgm:pt>
    <dgm:pt modelId="{DF6FF949-F55E-47E2-A47A-8B86234E19DE}">
      <dgm:prSet phldrT="[Texte]" custT="1"/>
      <dgm:spPr/>
      <dgm:t>
        <a:bodyPr/>
        <a:lstStyle/>
        <a:p>
          <a:r>
            <a:rPr lang="fr-FR" sz="1400" b="1" smtClean="0"/>
            <a:t>Radiographie</a:t>
          </a:r>
          <a:endParaRPr lang="fr-FR" sz="1400" b="1" dirty="0"/>
        </a:p>
      </dgm:t>
    </dgm:pt>
    <dgm:pt modelId="{0CCA0DA6-1BDD-472B-A60E-53DFE415C8A1}" type="parTrans" cxnId="{4E71FFC7-39B8-4500-9625-AD8A63B302E5}">
      <dgm:prSet/>
      <dgm:spPr/>
      <dgm:t>
        <a:bodyPr/>
        <a:lstStyle/>
        <a:p>
          <a:endParaRPr lang="fr-FR"/>
        </a:p>
      </dgm:t>
    </dgm:pt>
    <dgm:pt modelId="{319834D7-2A55-495F-AB89-36F48C71839B}" type="sibTrans" cxnId="{4E71FFC7-39B8-4500-9625-AD8A63B302E5}">
      <dgm:prSet/>
      <dgm:spPr/>
      <dgm:t>
        <a:bodyPr/>
        <a:lstStyle/>
        <a:p>
          <a:endParaRPr lang="fr-FR"/>
        </a:p>
      </dgm:t>
    </dgm:pt>
    <dgm:pt modelId="{A9741045-8471-430A-A7FA-395D89AFA47E}">
      <dgm:prSet phldrT="[Texte]" custT="1"/>
      <dgm:spPr/>
      <dgm:t>
        <a:bodyPr/>
        <a:lstStyle/>
        <a:p>
          <a:r>
            <a:rPr lang="fr-FR" sz="1400" b="1" smtClean="0"/>
            <a:t>Scanner</a:t>
          </a:r>
          <a:endParaRPr lang="fr-FR" sz="1400" b="1" dirty="0"/>
        </a:p>
      </dgm:t>
    </dgm:pt>
    <dgm:pt modelId="{7A07C7B8-9E82-47B3-A205-A7EA55FEC4DB}" type="parTrans" cxnId="{109765F4-A4C1-4189-872F-B8447A4C9150}">
      <dgm:prSet/>
      <dgm:spPr/>
      <dgm:t>
        <a:bodyPr/>
        <a:lstStyle/>
        <a:p>
          <a:endParaRPr lang="fr-FR"/>
        </a:p>
      </dgm:t>
    </dgm:pt>
    <dgm:pt modelId="{D5236740-4CC4-4174-851B-E7DB984A497D}" type="sibTrans" cxnId="{109765F4-A4C1-4189-872F-B8447A4C9150}">
      <dgm:prSet/>
      <dgm:spPr/>
      <dgm:t>
        <a:bodyPr/>
        <a:lstStyle/>
        <a:p>
          <a:endParaRPr lang="fr-FR"/>
        </a:p>
      </dgm:t>
    </dgm:pt>
    <dgm:pt modelId="{F34964D9-BA21-461F-8150-54F33F3FE85C}">
      <dgm:prSet phldrT="[Texte]" custT="1"/>
      <dgm:spPr/>
      <dgm:t>
        <a:bodyPr/>
        <a:lstStyle/>
        <a:p>
          <a:r>
            <a:rPr lang="fr-FR" sz="1400" b="1" dirty="0" smtClean="0"/>
            <a:t>Electrophysiologie / Echographie</a:t>
          </a:r>
          <a:endParaRPr lang="fr-FR" sz="1400" b="1" dirty="0"/>
        </a:p>
      </dgm:t>
    </dgm:pt>
    <dgm:pt modelId="{5C09D56D-46D4-48DF-8A14-F00B2C0200B3}" type="parTrans" cxnId="{E96C3513-8765-44B5-B432-2F18806984E3}">
      <dgm:prSet/>
      <dgm:spPr/>
      <dgm:t>
        <a:bodyPr/>
        <a:lstStyle/>
        <a:p>
          <a:endParaRPr lang="fr-FR"/>
        </a:p>
      </dgm:t>
    </dgm:pt>
    <dgm:pt modelId="{3AD188B2-E2FB-487C-AE59-02AFD4BCA10F}" type="sibTrans" cxnId="{E96C3513-8765-44B5-B432-2F18806984E3}">
      <dgm:prSet/>
      <dgm:spPr/>
      <dgm:t>
        <a:bodyPr/>
        <a:lstStyle/>
        <a:p>
          <a:endParaRPr lang="fr-FR"/>
        </a:p>
      </dgm:t>
    </dgm:pt>
    <dgm:pt modelId="{932898D2-A4BA-4FC5-AEC7-2BE7876CACDF}">
      <dgm:prSet phldrT="[Texte]" custT="1"/>
      <dgm:spPr/>
      <dgm:t>
        <a:bodyPr/>
        <a:lstStyle/>
        <a:p>
          <a:r>
            <a:rPr lang="fr-FR" sz="1400" b="1" smtClean="0"/>
            <a:t>IRM</a:t>
          </a:r>
          <a:endParaRPr lang="fr-FR" sz="1400" b="1" dirty="0"/>
        </a:p>
      </dgm:t>
    </dgm:pt>
    <dgm:pt modelId="{CDD47643-8362-4E3C-BE32-16D720370278}" type="parTrans" cxnId="{74A36D95-817E-4FAA-89DC-F19E4DE26154}">
      <dgm:prSet/>
      <dgm:spPr/>
      <dgm:t>
        <a:bodyPr/>
        <a:lstStyle/>
        <a:p>
          <a:endParaRPr lang="fr-FR"/>
        </a:p>
      </dgm:t>
    </dgm:pt>
    <dgm:pt modelId="{78D38911-8FE8-49C1-9BFE-C4FA78AB295D}" type="sibTrans" cxnId="{74A36D95-817E-4FAA-89DC-F19E4DE26154}">
      <dgm:prSet/>
      <dgm:spPr/>
      <dgm:t>
        <a:bodyPr/>
        <a:lstStyle/>
        <a:p>
          <a:endParaRPr lang="fr-FR"/>
        </a:p>
      </dgm:t>
    </dgm:pt>
    <dgm:pt modelId="{61CF37AD-8422-48A4-9751-F967D817BA87}">
      <dgm:prSet phldrT="[Texte]" custT="1"/>
      <dgm:spPr/>
      <dgm:t>
        <a:bodyPr/>
        <a:lstStyle/>
        <a:p>
          <a:r>
            <a:rPr lang="fr-FR" sz="1400" b="1" dirty="0" smtClean="0"/>
            <a:t>Médecine Nucléaire</a:t>
          </a:r>
          <a:endParaRPr lang="fr-FR" sz="1400" b="1" dirty="0"/>
        </a:p>
      </dgm:t>
    </dgm:pt>
    <dgm:pt modelId="{E3F72280-9792-47F2-98FB-8CA96C6C5CF5}" type="parTrans" cxnId="{8B03C427-B1A5-4459-9274-46D0AF224822}">
      <dgm:prSet/>
      <dgm:spPr/>
      <dgm:t>
        <a:bodyPr/>
        <a:lstStyle/>
        <a:p>
          <a:endParaRPr lang="fr-FR"/>
        </a:p>
      </dgm:t>
    </dgm:pt>
    <dgm:pt modelId="{E3D09B14-AFDA-4F69-A6D9-949684CA5C26}" type="sibTrans" cxnId="{8B03C427-B1A5-4459-9274-46D0AF224822}">
      <dgm:prSet/>
      <dgm:spPr/>
      <dgm:t>
        <a:bodyPr/>
        <a:lstStyle/>
        <a:p>
          <a:endParaRPr lang="fr-FR"/>
        </a:p>
      </dgm:t>
    </dgm:pt>
    <dgm:pt modelId="{31CB4B44-A19C-4F45-B941-23D62F9276BF}">
      <dgm:prSet phldrT="[Texte]" custT="1"/>
      <dgm:spPr/>
      <dgm:t>
        <a:bodyPr/>
        <a:lstStyle/>
        <a:p>
          <a:r>
            <a:rPr lang="fr-FR" sz="1400" b="1" smtClean="0"/>
            <a:t>Radiothérapie</a:t>
          </a:r>
          <a:endParaRPr lang="fr-FR" sz="1400" b="1" dirty="0"/>
        </a:p>
      </dgm:t>
    </dgm:pt>
    <dgm:pt modelId="{369D8083-14BD-4C8B-AE57-00F013D99643}" type="parTrans" cxnId="{E4F00EF4-05DE-4F10-9586-27EFC41BCFC2}">
      <dgm:prSet/>
      <dgm:spPr/>
      <dgm:t>
        <a:bodyPr/>
        <a:lstStyle/>
        <a:p>
          <a:endParaRPr lang="fr-FR"/>
        </a:p>
      </dgm:t>
    </dgm:pt>
    <dgm:pt modelId="{F13C3DF8-3DCC-43D0-B7E4-CA9EA31205D2}" type="sibTrans" cxnId="{E4F00EF4-05DE-4F10-9586-27EFC41BCFC2}">
      <dgm:prSet/>
      <dgm:spPr/>
      <dgm:t>
        <a:bodyPr/>
        <a:lstStyle/>
        <a:p>
          <a:endParaRPr lang="fr-FR"/>
        </a:p>
      </dgm:t>
    </dgm:pt>
    <dgm:pt modelId="{734565E3-43B0-406D-B224-D4C83F1A0B6A}">
      <dgm:prSet phldrT="[Texte]" custT="1"/>
      <dgm:spPr/>
      <dgm:t>
        <a:bodyPr/>
        <a:lstStyle/>
        <a:p>
          <a:r>
            <a:rPr lang="fr-FR" sz="1400" b="1" dirty="0" smtClean="0"/>
            <a:t>Imagerie Interventionnelle</a:t>
          </a:r>
          <a:endParaRPr lang="fr-FR" sz="1400" b="1" dirty="0"/>
        </a:p>
      </dgm:t>
    </dgm:pt>
    <dgm:pt modelId="{0E7F3081-64B8-4F69-836C-4ED7AF5D7617}" type="parTrans" cxnId="{F74D0CC0-0B3B-45B0-9FD1-C10AA64246E1}">
      <dgm:prSet/>
      <dgm:spPr/>
      <dgm:t>
        <a:bodyPr/>
        <a:lstStyle/>
        <a:p>
          <a:endParaRPr lang="fr-FR"/>
        </a:p>
      </dgm:t>
    </dgm:pt>
    <dgm:pt modelId="{6A264D11-3165-4659-BE9F-0D4BBB4A13F9}" type="sibTrans" cxnId="{F74D0CC0-0B3B-45B0-9FD1-C10AA64246E1}">
      <dgm:prSet/>
      <dgm:spPr/>
      <dgm:t>
        <a:bodyPr/>
        <a:lstStyle/>
        <a:p>
          <a:endParaRPr lang="fr-FR"/>
        </a:p>
      </dgm:t>
    </dgm:pt>
    <dgm:pt modelId="{4F4A584F-3681-4EA6-8F58-376902F045BB}" type="pres">
      <dgm:prSet presAssocID="{4F83B7BA-88B5-464D-AAC4-DA003DCC7CCB}" presName="composite" presStyleCnt="0">
        <dgm:presLayoutVars>
          <dgm:chMax val="1"/>
          <dgm:dir/>
          <dgm:resizeHandles val="exact"/>
        </dgm:presLayoutVars>
      </dgm:prSet>
      <dgm:spPr/>
    </dgm:pt>
    <dgm:pt modelId="{FF14B748-730E-40B5-9B63-E5A8539F3193}" type="pres">
      <dgm:prSet presAssocID="{4F83B7BA-88B5-464D-AAC4-DA003DCC7CCB}" presName="radial" presStyleCnt="0">
        <dgm:presLayoutVars>
          <dgm:animLvl val="ctr"/>
        </dgm:presLayoutVars>
      </dgm:prSet>
      <dgm:spPr/>
    </dgm:pt>
    <dgm:pt modelId="{8239C534-7EDE-42DE-88BF-2400B6BF7CF3}" type="pres">
      <dgm:prSet presAssocID="{2C4A4A1B-5E08-490B-9911-4BFB3AB745CD}" presName="centerShape" presStyleLbl="vennNode1" presStyleIdx="0" presStyleCnt="8"/>
      <dgm:spPr/>
      <dgm:t>
        <a:bodyPr/>
        <a:lstStyle/>
        <a:p>
          <a:endParaRPr lang="fr-FR"/>
        </a:p>
      </dgm:t>
    </dgm:pt>
    <dgm:pt modelId="{9B97D875-44A6-4BE8-8C3B-852022B6F338}" type="pres">
      <dgm:prSet presAssocID="{DF6FF949-F55E-47E2-A47A-8B86234E19DE}" presName="node" presStyleLbl="vennNode1" presStyleIdx="1" presStyleCnt="8" custScaleX="110493" custScaleY="1065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47EEF2-C12A-4502-8EDA-E1413E3131CF}" type="pres">
      <dgm:prSet presAssocID="{A9741045-8471-430A-A7FA-395D89AFA47E}" presName="node" presStyleLbl="vennNode1" presStyleIdx="2" presStyleCnt="8" custScaleX="110352" custScaleY="110276">
        <dgm:presLayoutVars>
          <dgm:bulletEnabled val="1"/>
        </dgm:presLayoutVars>
      </dgm:prSet>
      <dgm:spPr/>
    </dgm:pt>
    <dgm:pt modelId="{ACDD6817-F8DF-489E-9124-DF06BB7C518C}" type="pres">
      <dgm:prSet presAssocID="{932898D2-A4BA-4FC5-AEC7-2BE7876CACDF}" presName="node" presStyleLbl="vennNode1" presStyleIdx="3" presStyleCnt="8" custScaleX="108896" custScaleY="109073">
        <dgm:presLayoutVars>
          <dgm:bulletEnabled val="1"/>
        </dgm:presLayoutVars>
      </dgm:prSet>
      <dgm:spPr/>
    </dgm:pt>
    <dgm:pt modelId="{DAB6E2FC-346F-41CE-9B77-C7092D760908}" type="pres">
      <dgm:prSet presAssocID="{31CB4B44-A19C-4F45-B941-23D62F9276BF}" presName="node" presStyleLbl="vennNode1" presStyleIdx="4" presStyleCnt="8" custScaleX="107744" custScaleY="1084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FAC9BA-B4A4-4EF7-B3E5-F3C5374F0118}" type="pres">
      <dgm:prSet presAssocID="{61CF37AD-8422-48A4-9751-F967D817BA87}" presName="node" presStyleLbl="vennNode1" presStyleIdx="5" presStyleCnt="8" custScaleX="105847" custScaleY="107538">
        <dgm:presLayoutVars>
          <dgm:bulletEnabled val="1"/>
        </dgm:presLayoutVars>
      </dgm:prSet>
      <dgm:spPr/>
    </dgm:pt>
    <dgm:pt modelId="{93544B6E-8C0C-43BD-8B52-0BFEE61E2B2A}" type="pres">
      <dgm:prSet presAssocID="{734565E3-43B0-406D-B224-D4C83F1A0B6A}" presName="node" presStyleLbl="vennNode1" presStyleIdx="6" presStyleCnt="8" custScaleX="119679" custScaleY="112368">
        <dgm:presLayoutVars>
          <dgm:bulletEnabled val="1"/>
        </dgm:presLayoutVars>
      </dgm:prSet>
      <dgm:spPr/>
    </dgm:pt>
    <dgm:pt modelId="{635340D0-94FE-436A-B03F-60AA6BA8664C}" type="pres">
      <dgm:prSet presAssocID="{F34964D9-BA21-461F-8150-54F33F3FE85C}" presName="node" presStyleLbl="vennNode1" presStyleIdx="7" presStyleCnt="8" custScaleX="112990" custScaleY="1057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F00EF4-05DE-4F10-9586-27EFC41BCFC2}" srcId="{2C4A4A1B-5E08-490B-9911-4BFB3AB745CD}" destId="{31CB4B44-A19C-4F45-B941-23D62F9276BF}" srcOrd="3" destOrd="0" parTransId="{369D8083-14BD-4C8B-AE57-00F013D99643}" sibTransId="{F13C3DF8-3DCC-43D0-B7E4-CA9EA31205D2}"/>
    <dgm:cxn modelId="{F74D0CC0-0B3B-45B0-9FD1-C10AA64246E1}" srcId="{2C4A4A1B-5E08-490B-9911-4BFB3AB745CD}" destId="{734565E3-43B0-406D-B224-D4C83F1A0B6A}" srcOrd="5" destOrd="0" parTransId="{0E7F3081-64B8-4F69-836C-4ED7AF5D7617}" sibTransId="{6A264D11-3165-4659-BE9F-0D4BBB4A13F9}"/>
    <dgm:cxn modelId="{A11AD297-C604-4E36-AAE4-6C50436C5DBB}" type="presOf" srcId="{F34964D9-BA21-461F-8150-54F33F3FE85C}" destId="{635340D0-94FE-436A-B03F-60AA6BA8664C}" srcOrd="0" destOrd="0" presId="urn:microsoft.com/office/officeart/2005/8/layout/radial3"/>
    <dgm:cxn modelId="{17109C96-8E15-4DB6-867E-89A728ED47D4}" type="presOf" srcId="{61CF37AD-8422-48A4-9751-F967D817BA87}" destId="{A9FAC9BA-B4A4-4EF7-B3E5-F3C5374F0118}" srcOrd="0" destOrd="0" presId="urn:microsoft.com/office/officeart/2005/8/layout/radial3"/>
    <dgm:cxn modelId="{CEB6BA70-7E5F-466A-951C-9DA9581111A3}" type="presOf" srcId="{A9741045-8471-430A-A7FA-395D89AFA47E}" destId="{D447EEF2-C12A-4502-8EDA-E1413E3131CF}" srcOrd="0" destOrd="0" presId="urn:microsoft.com/office/officeart/2005/8/layout/radial3"/>
    <dgm:cxn modelId="{A3254B70-9987-4780-9EF3-E63DAC111B4E}" srcId="{4F83B7BA-88B5-464D-AAC4-DA003DCC7CCB}" destId="{2C4A4A1B-5E08-490B-9911-4BFB3AB745CD}" srcOrd="0" destOrd="0" parTransId="{F8BD7A5C-B109-4EF0-9C12-CB5879461763}" sibTransId="{41D7614D-165E-4237-BED8-D38609C0D318}"/>
    <dgm:cxn modelId="{5F9C8B6F-9306-4C77-9AE4-975E45FD976D}" type="presOf" srcId="{4F83B7BA-88B5-464D-AAC4-DA003DCC7CCB}" destId="{4F4A584F-3681-4EA6-8F58-376902F045BB}" srcOrd="0" destOrd="0" presId="urn:microsoft.com/office/officeart/2005/8/layout/radial3"/>
    <dgm:cxn modelId="{E96C3513-8765-44B5-B432-2F18806984E3}" srcId="{2C4A4A1B-5E08-490B-9911-4BFB3AB745CD}" destId="{F34964D9-BA21-461F-8150-54F33F3FE85C}" srcOrd="6" destOrd="0" parTransId="{5C09D56D-46D4-48DF-8A14-F00B2C0200B3}" sibTransId="{3AD188B2-E2FB-487C-AE59-02AFD4BCA10F}"/>
    <dgm:cxn modelId="{E296C66E-7657-446F-8CEB-B52A2A64D83B}" type="presOf" srcId="{DF6FF949-F55E-47E2-A47A-8B86234E19DE}" destId="{9B97D875-44A6-4BE8-8C3B-852022B6F338}" srcOrd="0" destOrd="0" presId="urn:microsoft.com/office/officeart/2005/8/layout/radial3"/>
    <dgm:cxn modelId="{8B03C427-B1A5-4459-9274-46D0AF224822}" srcId="{2C4A4A1B-5E08-490B-9911-4BFB3AB745CD}" destId="{61CF37AD-8422-48A4-9751-F967D817BA87}" srcOrd="4" destOrd="0" parTransId="{E3F72280-9792-47F2-98FB-8CA96C6C5CF5}" sibTransId="{E3D09B14-AFDA-4F69-A6D9-949684CA5C26}"/>
    <dgm:cxn modelId="{8DFDC02F-0AD5-4263-9C36-CC9FF29F2AD1}" type="presOf" srcId="{31CB4B44-A19C-4F45-B941-23D62F9276BF}" destId="{DAB6E2FC-346F-41CE-9B77-C7092D760908}" srcOrd="0" destOrd="0" presId="urn:microsoft.com/office/officeart/2005/8/layout/radial3"/>
    <dgm:cxn modelId="{5EFFA48C-B640-4305-9623-90B2DA908EEF}" type="presOf" srcId="{2C4A4A1B-5E08-490B-9911-4BFB3AB745CD}" destId="{8239C534-7EDE-42DE-88BF-2400B6BF7CF3}" srcOrd="0" destOrd="0" presId="urn:microsoft.com/office/officeart/2005/8/layout/radial3"/>
    <dgm:cxn modelId="{74A36D95-817E-4FAA-89DC-F19E4DE26154}" srcId="{2C4A4A1B-5E08-490B-9911-4BFB3AB745CD}" destId="{932898D2-A4BA-4FC5-AEC7-2BE7876CACDF}" srcOrd="2" destOrd="0" parTransId="{CDD47643-8362-4E3C-BE32-16D720370278}" sibTransId="{78D38911-8FE8-49C1-9BFE-C4FA78AB295D}"/>
    <dgm:cxn modelId="{109765F4-A4C1-4189-872F-B8447A4C9150}" srcId="{2C4A4A1B-5E08-490B-9911-4BFB3AB745CD}" destId="{A9741045-8471-430A-A7FA-395D89AFA47E}" srcOrd="1" destOrd="0" parTransId="{7A07C7B8-9E82-47B3-A205-A7EA55FEC4DB}" sibTransId="{D5236740-4CC4-4174-851B-E7DB984A497D}"/>
    <dgm:cxn modelId="{4E71FFC7-39B8-4500-9625-AD8A63B302E5}" srcId="{2C4A4A1B-5E08-490B-9911-4BFB3AB745CD}" destId="{DF6FF949-F55E-47E2-A47A-8B86234E19DE}" srcOrd="0" destOrd="0" parTransId="{0CCA0DA6-1BDD-472B-A60E-53DFE415C8A1}" sibTransId="{319834D7-2A55-495F-AB89-36F48C71839B}"/>
    <dgm:cxn modelId="{556EF31C-7D23-4C3B-92C9-2DB2F6C7D080}" type="presOf" srcId="{734565E3-43B0-406D-B224-D4C83F1A0B6A}" destId="{93544B6E-8C0C-43BD-8B52-0BFEE61E2B2A}" srcOrd="0" destOrd="0" presId="urn:microsoft.com/office/officeart/2005/8/layout/radial3"/>
    <dgm:cxn modelId="{990D293F-8F4F-4634-B07A-0DF2298AFFF6}" type="presOf" srcId="{932898D2-A4BA-4FC5-AEC7-2BE7876CACDF}" destId="{ACDD6817-F8DF-489E-9124-DF06BB7C518C}" srcOrd="0" destOrd="0" presId="urn:microsoft.com/office/officeart/2005/8/layout/radial3"/>
    <dgm:cxn modelId="{24F77E99-4EB4-409B-906D-6AACA228F023}" type="presParOf" srcId="{4F4A584F-3681-4EA6-8F58-376902F045BB}" destId="{FF14B748-730E-40B5-9B63-E5A8539F3193}" srcOrd="0" destOrd="0" presId="urn:microsoft.com/office/officeart/2005/8/layout/radial3"/>
    <dgm:cxn modelId="{C1C00A6C-C675-4600-BB67-75F1F13DA027}" type="presParOf" srcId="{FF14B748-730E-40B5-9B63-E5A8539F3193}" destId="{8239C534-7EDE-42DE-88BF-2400B6BF7CF3}" srcOrd="0" destOrd="0" presId="urn:microsoft.com/office/officeart/2005/8/layout/radial3"/>
    <dgm:cxn modelId="{93D13451-AE6B-4496-B8C8-E8BFC6F4EF76}" type="presParOf" srcId="{FF14B748-730E-40B5-9B63-E5A8539F3193}" destId="{9B97D875-44A6-4BE8-8C3B-852022B6F338}" srcOrd="1" destOrd="0" presId="urn:microsoft.com/office/officeart/2005/8/layout/radial3"/>
    <dgm:cxn modelId="{23F6C87C-50E1-4EAC-9A1C-32B5C9847CDA}" type="presParOf" srcId="{FF14B748-730E-40B5-9B63-E5A8539F3193}" destId="{D447EEF2-C12A-4502-8EDA-E1413E3131CF}" srcOrd="2" destOrd="0" presId="urn:microsoft.com/office/officeart/2005/8/layout/radial3"/>
    <dgm:cxn modelId="{4FFA87B7-A697-4F90-B8D3-3A228D392EE5}" type="presParOf" srcId="{FF14B748-730E-40B5-9B63-E5A8539F3193}" destId="{ACDD6817-F8DF-489E-9124-DF06BB7C518C}" srcOrd="3" destOrd="0" presId="urn:microsoft.com/office/officeart/2005/8/layout/radial3"/>
    <dgm:cxn modelId="{6A16C2A1-526A-465B-A10A-82D6D86C0A8F}" type="presParOf" srcId="{FF14B748-730E-40B5-9B63-E5A8539F3193}" destId="{DAB6E2FC-346F-41CE-9B77-C7092D760908}" srcOrd="4" destOrd="0" presId="urn:microsoft.com/office/officeart/2005/8/layout/radial3"/>
    <dgm:cxn modelId="{FC6D8FDB-EC3A-40D7-9730-9DEC2BF4F1D1}" type="presParOf" srcId="{FF14B748-730E-40B5-9B63-E5A8539F3193}" destId="{A9FAC9BA-B4A4-4EF7-B3E5-F3C5374F0118}" srcOrd="5" destOrd="0" presId="urn:microsoft.com/office/officeart/2005/8/layout/radial3"/>
    <dgm:cxn modelId="{BF39F0A5-FECD-4EC4-A56A-45E684FB887C}" type="presParOf" srcId="{FF14B748-730E-40B5-9B63-E5A8539F3193}" destId="{93544B6E-8C0C-43BD-8B52-0BFEE61E2B2A}" srcOrd="6" destOrd="0" presId="urn:microsoft.com/office/officeart/2005/8/layout/radial3"/>
    <dgm:cxn modelId="{7474766B-9CAE-4D95-B99F-5454BE3CDAED}" type="presParOf" srcId="{FF14B748-730E-40B5-9B63-E5A8539F3193}" destId="{635340D0-94FE-436A-B03F-60AA6BA8664C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9C534-7EDE-42DE-88BF-2400B6BF7CF3}">
      <dsp:nvSpPr>
        <dsp:cNvPr id="0" name=""/>
        <dsp:cNvSpPr/>
      </dsp:nvSpPr>
      <dsp:spPr>
        <a:xfrm>
          <a:off x="2759870" y="1470011"/>
          <a:ext cx="3536127" cy="35361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300" b="1" kern="1200" smtClean="0"/>
            <a:t>Manip Radio</a:t>
          </a:r>
          <a:endParaRPr lang="fr-FR" sz="6300" b="1" kern="1200" dirty="0"/>
        </a:p>
      </dsp:txBody>
      <dsp:txXfrm>
        <a:off x="2759870" y="1470011"/>
        <a:ext cx="3536127" cy="3536127"/>
      </dsp:txXfrm>
    </dsp:sp>
    <dsp:sp modelId="{9B97D875-44A6-4BE8-8C3B-852022B6F338}">
      <dsp:nvSpPr>
        <dsp:cNvPr id="0" name=""/>
        <dsp:cNvSpPr/>
      </dsp:nvSpPr>
      <dsp:spPr>
        <a:xfrm>
          <a:off x="3551141" y="-8363"/>
          <a:ext cx="1953586" cy="18846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/>
            <a:t>Radiographie</a:t>
          </a:r>
          <a:endParaRPr lang="fr-FR" sz="1400" b="1" kern="1200" dirty="0"/>
        </a:p>
      </dsp:txBody>
      <dsp:txXfrm>
        <a:off x="3551141" y="-8363"/>
        <a:ext cx="1953586" cy="1884614"/>
      </dsp:txXfrm>
    </dsp:sp>
    <dsp:sp modelId="{D447EEF2-C12A-4502-8EDA-E1413E3131CF}">
      <dsp:nvSpPr>
        <dsp:cNvPr id="0" name=""/>
        <dsp:cNvSpPr/>
      </dsp:nvSpPr>
      <dsp:spPr>
        <a:xfrm>
          <a:off x="5353830" y="826598"/>
          <a:ext cx="1951093" cy="194974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/>
            <a:t>Scanner</a:t>
          </a:r>
          <a:endParaRPr lang="fr-FR" sz="1400" b="1" kern="1200" dirty="0"/>
        </a:p>
      </dsp:txBody>
      <dsp:txXfrm>
        <a:off x="5353830" y="826598"/>
        <a:ext cx="1951093" cy="1949749"/>
      </dsp:txXfrm>
    </dsp:sp>
    <dsp:sp modelId="{ACDD6817-F8DF-489E-9124-DF06BB7C518C}">
      <dsp:nvSpPr>
        <dsp:cNvPr id="0" name=""/>
        <dsp:cNvSpPr/>
      </dsp:nvSpPr>
      <dsp:spPr>
        <a:xfrm>
          <a:off x="5811621" y="2786552"/>
          <a:ext cx="1925350" cy="19284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/>
            <a:t>IRM</a:t>
          </a:r>
          <a:endParaRPr lang="fr-FR" sz="1400" b="1" kern="1200" dirty="0"/>
        </a:p>
      </dsp:txBody>
      <dsp:txXfrm>
        <a:off x="5811621" y="2786552"/>
        <a:ext cx="1925350" cy="1928480"/>
      </dsp:txXfrm>
    </dsp:sp>
    <dsp:sp modelId="{DAB6E2FC-346F-41CE-9B77-C7092D760908}">
      <dsp:nvSpPr>
        <dsp:cNvPr id="0" name=""/>
        <dsp:cNvSpPr/>
      </dsp:nvSpPr>
      <dsp:spPr>
        <a:xfrm>
          <a:off x="4575168" y="4354993"/>
          <a:ext cx="1904982" cy="19180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/>
            <a:t>Radiothérapie</a:t>
          </a:r>
          <a:endParaRPr lang="fr-FR" sz="1400" b="1" kern="1200" dirty="0"/>
        </a:p>
      </dsp:txBody>
      <dsp:txXfrm>
        <a:off x="4575168" y="4354993"/>
        <a:ext cx="1904982" cy="1918066"/>
      </dsp:txXfrm>
    </dsp:sp>
    <dsp:sp modelId="{A9FAC9BA-B4A4-4EF7-B3E5-F3C5374F0118}">
      <dsp:nvSpPr>
        <dsp:cNvPr id="0" name=""/>
        <dsp:cNvSpPr/>
      </dsp:nvSpPr>
      <dsp:spPr>
        <a:xfrm>
          <a:off x="2592488" y="4363356"/>
          <a:ext cx="1871442" cy="19013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Médecine Nucléaire</a:t>
          </a:r>
          <a:endParaRPr lang="fr-FR" sz="1400" b="1" kern="1200" dirty="0"/>
        </a:p>
      </dsp:txBody>
      <dsp:txXfrm>
        <a:off x="2592488" y="4363356"/>
        <a:ext cx="1871442" cy="1901340"/>
      </dsp:txXfrm>
    </dsp:sp>
    <dsp:sp modelId="{93544B6E-8C0C-43BD-8B52-0BFEE61E2B2A}">
      <dsp:nvSpPr>
        <dsp:cNvPr id="0" name=""/>
        <dsp:cNvSpPr/>
      </dsp:nvSpPr>
      <dsp:spPr>
        <a:xfrm>
          <a:off x="1223572" y="2757424"/>
          <a:ext cx="2116000" cy="19867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Imagerie Interventionnelle</a:t>
          </a:r>
          <a:endParaRPr lang="fr-FR" sz="1400" b="1" kern="1200" dirty="0"/>
        </a:p>
      </dsp:txBody>
      <dsp:txXfrm>
        <a:off x="1223572" y="2757424"/>
        <a:ext cx="2116000" cy="1986737"/>
      </dsp:txXfrm>
    </dsp:sp>
    <dsp:sp modelId="{635340D0-94FE-436A-B03F-60AA6BA8664C}">
      <dsp:nvSpPr>
        <dsp:cNvPr id="0" name=""/>
        <dsp:cNvSpPr/>
      </dsp:nvSpPr>
      <dsp:spPr>
        <a:xfrm>
          <a:off x="1727624" y="866644"/>
          <a:ext cx="1997735" cy="186965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Electrophysiologie / Echographie</a:t>
          </a:r>
          <a:endParaRPr lang="fr-FR" sz="1400" b="1" kern="1200" dirty="0"/>
        </a:p>
      </dsp:txBody>
      <dsp:txXfrm>
        <a:off x="1727624" y="866644"/>
        <a:ext cx="1997735" cy="186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12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12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98CC8C1-EE7D-4266-8139-D3AC8532BF48}" type="slidenum">
              <a:rPr lang="fr-FR" sz="1400" b="0" strike="noStrike" spc="-1">
                <a:latin typeface="Times New Roman"/>
              </a:rPr>
              <a:pPr algn="r"/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2600" cy="40291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4024080" y="9721080"/>
            <a:ext cx="307764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‹#›</a:t>
            </a:r>
            <a:endParaRPr lang="fr-FR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21931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523880" y="4045320"/>
            <a:ext cx="21931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52388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264780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265480" y="171468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07080" y="171468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523880" y="404532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2265480" y="404532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3007080" y="404532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1523880" y="1714680"/>
            <a:ext cx="2193120" cy="446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21931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1523880" y="457200"/>
            <a:ext cx="91432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152388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523880" y="1714680"/>
            <a:ext cx="2193120" cy="446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64780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523880" y="4045320"/>
            <a:ext cx="21931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21931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523880" y="4045320"/>
            <a:ext cx="21931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52388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264780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265480" y="171468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007080" y="171468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523880" y="404532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2265480" y="404532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3007080" y="404532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1523880" y="1714680"/>
            <a:ext cx="2193120" cy="446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21931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21931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1523880" y="457200"/>
            <a:ext cx="91432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52388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64780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1523880" y="4045320"/>
            <a:ext cx="21931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21931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523880" y="4045320"/>
            <a:ext cx="21931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52388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264780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2265480" y="171468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007080" y="171468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1523880" y="404532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2265480" y="404532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3007080" y="4045320"/>
            <a:ext cx="70596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523880" y="457200"/>
            <a:ext cx="91432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52388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2647800" y="404532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52388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2647800" y="1714680"/>
            <a:ext cx="10699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523880" y="4045320"/>
            <a:ext cx="2193120" cy="212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 hidden="1"/>
          <p:cNvSpPr/>
          <p:nvPr/>
        </p:nvSpPr>
        <p:spPr>
          <a:xfrm>
            <a:off x="0" y="6583680"/>
            <a:ext cx="12191400" cy="27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0" y="4800600"/>
            <a:ext cx="12191400" cy="2056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6583680"/>
            <a:ext cx="12191400" cy="27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6583680"/>
            <a:ext cx="12191400" cy="27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2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523880" y="1714680"/>
            <a:ext cx="21931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3827520" y="1714680"/>
            <a:ext cx="2193120" cy="446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e.0610021s@ac-normandie.f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.jpeg"/><Relationship Id="rId4" Type="http://schemas.openxmlformats.org/officeDocument/2006/relationships/hyperlink" Target="mailto:emeline.caron@unicaen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33520" y="4825080"/>
            <a:ext cx="11657880" cy="17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800" b="1" strike="noStrike" cap="all" spc="-4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Dts</a:t>
            </a:r>
            <a:r>
              <a:rPr lang="fr-FR" sz="4800" b="1" strike="noStrike" cap="all" spc="-46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 d’imagerie médicale et radiologie thérapeutique de FLERS</a:t>
            </a:r>
            <a:endParaRPr lang="fr-FR" sz="4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26" name="Espace réservé pour une image  13"/>
          <p:cNvPicPr/>
          <p:nvPr/>
        </p:nvPicPr>
        <p:blipFill>
          <a:blip r:embed="rId3" cstate="print"/>
          <a:srcRect t="5774" b="5774"/>
          <a:stretch/>
        </p:blipFill>
        <p:spPr>
          <a:xfrm>
            <a:off x="0" y="0"/>
            <a:ext cx="4022640" cy="4745160"/>
          </a:xfrm>
          <a:prstGeom prst="rect">
            <a:avLst/>
          </a:prstGeom>
          <a:ln>
            <a:noFill/>
          </a:ln>
        </p:spPr>
      </p:pic>
      <p:pic>
        <p:nvPicPr>
          <p:cNvPr id="127" name="Espace réservé pour une image  14"/>
          <p:cNvPicPr/>
          <p:nvPr/>
        </p:nvPicPr>
        <p:blipFill>
          <a:blip r:embed="rId4" cstate="print"/>
          <a:srcRect l="7612" r="7612"/>
          <a:stretch/>
        </p:blipFill>
        <p:spPr>
          <a:xfrm>
            <a:off x="8168760" y="0"/>
            <a:ext cx="4022640" cy="4745160"/>
          </a:xfrm>
          <a:prstGeom prst="rect">
            <a:avLst/>
          </a:prstGeom>
          <a:ln>
            <a:noFill/>
          </a:ln>
        </p:spPr>
      </p:pic>
      <p:pic>
        <p:nvPicPr>
          <p:cNvPr id="128" name="Image 2"/>
          <p:cNvPicPr/>
          <p:nvPr/>
        </p:nvPicPr>
        <p:blipFill>
          <a:blip r:embed="rId5" cstate="print"/>
          <a:srcRect t="6703" b="6703"/>
          <a:stretch/>
        </p:blipFill>
        <p:spPr>
          <a:xfrm>
            <a:off x="4098240" y="0"/>
            <a:ext cx="4022640" cy="4745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862920" y="1728720"/>
            <a:ext cx="4494960" cy="44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Réalisation d’images au cours de l’intervention</a:t>
            </a:r>
            <a:endParaRPr lang="fr-FR" sz="2400" b="0" strike="noStrike" spc="-1" dirty="0">
              <a:latin typeface="Arial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Rôle du manipulateur</a:t>
            </a:r>
            <a:endParaRPr lang="fr-FR" sz="24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Réalisation d’une table stérile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Préparation du patient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Pose de cathéter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Assister le médecin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Radioprotection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523880" y="457200"/>
            <a:ext cx="9143280" cy="1142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36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L’imagerie</a:t>
            </a:r>
            <a:r>
              <a:rPr lang="fr-FR" sz="3600" b="1" strike="noStrike" cap="all" spc="-1" dirty="0">
                <a:solidFill>
                  <a:srgbClr val="19A0BB"/>
                </a:solidFill>
                <a:latin typeface="Calibri Light"/>
              </a:rPr>
              <a:t> </a:t>
            </a:r>
            <a:r>
              <a:rPr lang="fr-FR" sz="36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interventionnelle</a:t>
            </a:r>
            <a:r>
              <a:rPr lang="fr-FR" sz="3600" b="1" strike="noStrike" cap="all" spc="-1" dirty="0">
                <a:solidFill>
                  <a:srgbClr val="19A0BB"/>
                </a:solidFill>
                <a:latin typeface="Calibri Light"/>
              </a:rPr>
              <a:t> 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5739480" y="1800720"/>
            <a:ext cx="5767200" cy="4247640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/>
          <p:cNvPicPr/>
          <p:nvPr/>
        </p:nvPicPr>
        <p:blipFill>
          <a:blip r:embed="rId3" cstate="print"/>
          <a:stretch/>
        </p:blipFill>
        <p:spPr>
          <a:xfrm>
            <a:off x="7032104" y="1556792"/>
            <a:ext cx="3679560" cy="4912920"/>
          </a:xfrm>
          <a:prstGeom prst="rect">
            <a:avLst/>
          </a:prstGeom>
          <a:solidFill>
            <a:schemeClr val="accent1"/>
          </a:solidFill>
          <a:ln w="9360"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1594440" y="2150640"/>
            <a:ext cx="4494960" cy="44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400" b="0" strike="noStrike" spc="-1" dirty="0" smtClean="0">
                <a:solidFill>
                  <a:srgbClr val="171717"/>
                </a:solidFill>
                <a:latin typeface="Calibri"/>
              </a:rPr>
              <a:t>Apprentissage:</a:t>
            </a:r>
            <a:endParaRPr lang="fr-FR" sz="2400" b="0" strike="noStrike" spc="-1" dirty="0">
              <a:latin typeface="Arial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400" b="0" strike="noStrike" spc="-1" dirty="0" smtClean="0">
                <a:solidFill>
                  <a:srgbClr val="171717"/>
                </a:solidFill>
                <a:latin typeface="Calibri"/>
              </a:rPr>
              <a:t>Souvent </a:t>
            </a: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dès la 2</a:t>
            </a:r>
            <a:r>
              <a:rPr lang="fr-FR" sz="2400" b="0" strike="noStrike" spc="-1" baseline="30000" dirty="0">
                <a:solidFill>
                  <a:srgbClr val="171717"/>
                </a:solidFill>
                <a:latin typeface="Calibri"/>
              </a:rPr>
              <a:t>e</a:t>
            </a: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 année</a:t>
            </a:r>
            <a:endParaRPr lang="fr-FR" sz="2400" b="0" strike="noStrike" spc="-1" dirty="0">
              <a:latin typeface="Arial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Réalisation </a:t>
            </a:r>
            <a:r>
              <a:rPr lang="fr-FR" sz="2400" b="0" strike="noStrike" spc="-1" dirty="0" smtClean="0">
                <a:solidFill>
                  <a:srgbClr val="171717"/>
                </a:solidFill>
                <a:latin typeface="Calibri"/>
              </a:rPr>
              <a:t>des stages </a:t>
            </a: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dans la structure </a:t>
            </a:r>
            <a:r>
              <a:rPr lang="fr-FR" sz="2400" b="0" strike="noStrike" spc="-1" dirty="0" smtClean="0">
                <a:solidFill>
                  <a:srgbClr val="171717"/>
                </a:solidFill>
                <a:latin typeface="Calibri"/>
              </a:rPr>
              <a:t>d’accueil (hors spécialités non disponibles)</a:t>
            </a:r>
            <a:endParaRPr lang="fr-FR" sz="2400" b="0" strike="noStrike" spc="-1" dirty="0">
              <a:latin typeface="Arial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Rémunération </a:t>
            </a:r>
            <a:r>
              <a:rPr lang="fr-FR" sz="2400" b="0" strike="noStrike" spc="-1" dirty="0" smtClean="0">
                <a:solidFill>
                  <a:srgbClr val="171717"/>
                </a:solidFill>
                <a:latin typeface="Calibri"/>
              </a:rPr>
              <a:t>( 51 à 100 % du SMIC selon âge et année de formation)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523880" y="45720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44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L’APPRENTISSAGE</a:t>
            </a:r>
            <a:endParaRPr lang="fr-FR" sz="4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594440" y="1700808"/>
            <a:ext cx="9110072" cy="491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3 ans = 6 semestres</a:t>
            </a: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Obtenir 60 ECTS (crédits / notation européenne) par année de formation</a:t>
            </a: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Chaque Unité d’Enseignement est validé par un partiel en fin de semestre ou une épreuve orale</a:t>
            </a:r>
            <a:endParaRPr lang="fr-FR" sz="2800" spc="-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Passage en année supérieure / diplôme:</a:t>
            </a:r>
          </a:p>
          <a:p>
            <a:pPr marL="731520" lvl="1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Avoir la moyenne à l’UE pour obtenir les ECTS associés</a:t>
            </a:r>
          </a:p>
          <a:p>
            <a:pPr marL="731520" lvl="1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Et valider les semaines de stage pour obtenir les ECTS de stage</a:t>
            </a:r>
          </a:p>
        </p:txBody>
      </p:sp>
      <p:sp>
        <p:nvSpPr>
          <p:cNvPr id="203" name="CustomShape 2"/>
          <p:cNvSpPr/>
          <p:nvPr/>
        </p:nvSpPr>
        <p:spPr>
          <a:xfrm>
            <a:off x="1523880" y="45720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4400" b="1" strike="noStrike" cap="all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La Validation des années</a:t>
            </a:r>
            <a:endParaRPr lang="fr-FR" sz="4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07368" y="1556792"/>
            <a:ext cx="6048672" cy="5055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Coordonnées:</a:t>
            </a:r>
          </a:p>
          <a:p>
            <a:pPr marL="731520" lvl="1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Lycée Jean Guéhenno</a:t>
            </a:r>
          </a:p>
          <a:p>
            <a:pPr marL="731520" lvl="1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Tel: 02.33.65.80.40</a:t>
            </a:r>
          </a:p>
          <a:p>
            <a:pPr marL="731520" lvl="1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Mail lycée: </a:t>
            </a:r>
          </a:p>
          <a:p>
            <a:pPr marL="731520" lvl="1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fr-FR" sz="2800" spc="-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ce.0610021s@ac-normandie.fr</a:t>
            </a:r>
            <a:endParaRPr lang="fr-FR" sz="2800" spc="-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31520" lvl="1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Coordination DTS IMRT:</a:t>
            </a:r>
          </a:p>
          <a:p>
            <a:pPr marL="1188720" lvl="2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Mme Emeline CARON (</a:t>
            </a: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emeline.caron@unicaen.fr</a:t>
            </a: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)</a:t>
            </a:r>
          </a:p>
          <a:p>
            <a:pPr marL="1188720" lvl="2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M. Philippe THIBAULT</a:t>
            </a:r>
          </a:p>
        </p:txBody>
      </p:sp>
      <p:sp>
        <p:nvSpPr>
          <p:cNvPr id="203" name="CustomShape 2"/>
          <p:cNvSpPr/>
          <p:nvPr/>
        </p:nvSpPr>
        <p:spPr>
          <a:xfrm>
            <a:off x="1523880" y="45720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4400" b="1" strike="noStrike" cap="all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LE DTS IMRT de Flers (61)</a:t>
            </a:r>
            <a:endParaRPr lang="fr-FR" sz="4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2050" name="Picture 2" descr="Afficher l’image source"/>
          <p:cNvPicPr>
            <a:picLocks noChangeAspect="1" noChangeArrowheads="1"/>
          </p:cNvPicPr>
          <p:nvPr/>
        </p:nvPicPr>
        <p:blipFill>
          <a:blip r:embed="rId5" cstate="print"/>
          <a:srcRect l="5933" t="23717"/>
          <a:stretch>
            <a:fillRect/>
          </a:stretch>
        </p:blipFill>
        <p:spPr bwMode="auto">
          <a:xfrm>
            <a:off x="6384032" y="1691030"/>
            <a:ext cx="5807968" cy="400343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544272" y="4221088"/>
            <a:ext cx="432048" cy="21602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594440" y="1700808"/>
            <a:ext cx="9110072" cy="491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Via </a:t>
            </a:r>
            <a:r>
              <a:rPr lang="fr-FR" sz="2800" b="1" strike="noStrike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Parcoursup</a:t>
            </a: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: En 2022, 245 demandes pour 16 places</a:t>
            </a:r>
            <a:endParaRPr lang="fr-FR" sz="280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Bac général / Bac ST2S / Bac STL</a:t>
            </a: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Bulletins de notes de 1</a:t>
            </a:r>
            <a:r>
              <a:rPr lang="fr-FR" sz="2800" strike="noStrike" spc="-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ère</a:t>
            </a: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et terminale (niveau et commentaires)</a:t>
            </a: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Projet de formation </a:t>
            </a:r>
            <a:r>
              <a:rPr lang="fr-FR" sz="2800" u="sng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personnalisé</a:t>
            </a: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: </a:t>
            </a:r>
          </a:p>
          <a:p>
            <a:pPr marL="731520" lvl="1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connaissance du métier, rencontres avec professionnels ou stage, </a:t>
            </a:r>
          </a:p>
          <a:p>
            <a:pPr marL="731520" lvl="1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motivation, compétences et valeurs personnelles</a:t>
            </a:r>
          </a:p>
          <a:p>
            <a:pPr marL="731520" lvl="1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justification d’un changement d’orientation</a:t>
            </a:r>
            <a:endParaRPr lang="fr-FR" sz="280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523880" y="45720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4400" b="1" strike="noStrike" cap="all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La sélection</a:t>
            </a:r>
            <a:endParaRPr lang="fr-FR" sz="4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523880" y="45720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4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Le parcours</a:t>
            </a:r>
            <a:endParaRPr lang="fr-FR" sz="4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130" name="Group 2"/>
          <p:cNvGrpSpPr/>
          <p:nvPr/>
        </p:nvGrpSpPr>
        <p:grpSpPr>
          <a:xfrm>
            <a:off x="5760" y="2098800"/>
            <a:ext cx="12179880" cy="1316160"/>
            <a:chOff x="5760" y="2098800"/>
            <a:chExt cx="12179880" cy="131616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grpSpPr>
        <p:sp>
          <p:nvSpPr>
            <p:cNvPr id="131" name="CustomShape 3"/>
            <p:cNvSpPr/>
            <p:nvPr/>
          </p:nvSpPr>
          <p:spPr>
            <a:xfrm>
              <a:off x="5760" y="2098800"/>
              <a:ext cx="3291480" cy="1316160"/>
            </a:xfrm>
            <a:prstGeom prst="chevron">
              <a:avLst>
                <a:gd name="adj" fmla="val 50000"/>
              </a:avLst>
            </a:prstGeom>
            <a:grpFill/>
            <a:ln>
              <a:noFill/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920" tIns="38520" rIns="38520" bIns="38520" anchor="ctr"/>
            <a:lstStyle/>
            <a:p>
              <a:pPr algn="ctr">
                <a:lnSpc>
                  <a:spcPct val="90000"/>
                </a:lnSpc>
                <a:spcAft>
                  <a:spcPts val="1015"/>
                </a:spcAft>
              </a:pPr>
              <a:r>
                <a:rPr lang="fr-FR" sz="2900" b="0" strike="noStrike" spc="-1" dirty="0">
                  <a:solidFill>
                    <a:srgbClr val="FFFFFF"/>
                  </a:solidFill>
                  <a:latin typeface="Calibri"/>
                  <a:ea typeface="DejaVu Sans"/>
                </a:rPr>
                <a:t>   </a:t>
              </a:r>
              <a:r>
                <a:rPr lang="fr-FR" sz="2900" b="0" strike="noStrike" spc="-1" dirty="0" smtClean="0">
                  <a:solidFill>
                    <a:srgbClr val="FFFFFF"/>
                  </a:solidFill>
                  <a:latin typeface="Calibri"/>
                  <a:ea typeface="DejaVu Sans"/>
                </a:rPr>
                <a:t>Bac général*, </a:t>
              </a:r>
              <a:r>
                <a:rPr lang="fr-FR" sz="2900" b="0" strike="noStrike" spc="-1" dirty="0">
                  <a:solidFill>
                    <a:srgbClr val="FFFFFF"/>
                  </a:solidFill>
                  <a:latin typeface="Calibri"/>
                  <a:ea typeface="DejaVu Sans"/>
                </a:rPr>
                <a:t>ST2S ou STL</a:t>
              </a:r>
              <a:endParaRPr lang="fr-FR" sz="2900" b="0" strike="noStrike" spc="-1" dirty="0">
                <a:latin typeface="Arial"/>
              </a:endParaRPr>
            </a:p>
          </p:txBody>
        </p:sp>
        <p:sp>
          <p:nvSpPr>
            <p:cNvPr id="132" name="CustomShape 4"/>
            <p:cNvSpPr/>
            <p:nvPr/>
          </p:nvSpPr>
          <p:spPr>
            <a:xfrm>
              <a:off x="2968560" y="2098800"/>
              <a:ext cx="3291480" cy="1316160"/>
            </a:xfrm>
            <a:prstGeom prst="chevron">
              <a:avLst>
                <a:gd name="adj" fmla="val 50000"/>
              </a:avLst>
            </a:prstGeom>
            <a:grpFill/>
            <a:ln>
              <a:noFill/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920" tIns="38520" rIns="38520" bIns="38520" anchor="ctr"/>
            <a:lstStyle/>
            <a:p>
              <a:pPr algn="ctr">
                <a:lnSpc>
                  <a:spcPct val="90000"/>
                </a:lnSpc>
                <a:spcAft>
                  <a:spcPts val="1015"/>
                </a:spcAft>
              </a:pPr>
              <a:r>
                <a:rPr lang="fr-FR" sz="29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1</a:t>
              </a:r>
              <a:r>
                <a:rPr lang="fr-FR" sz="2900" b="0" strike="noStrike" spc="-1" baseline="30000">
                  <a:solidFill>
                    <a:srgbClr val="FFFFFF"/>
                  </a:solidFill>
                  <a:latin typeface="Calibri"/>
                  <a:ea typeface="DejaVu Sans"/>
                </a:rPr>
                <a:t>ère</a:t>
              </a:r>
              <a:r>
                <a:rPr lang="fr-FR" sz="29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 Année</a:t>
              </a:r>
              <a:endParaRPr lang="fr-FR" sz="2900" b="0" strike="noStrike" spc="-1">
                <a:latin typeface="Arial"/>
              </a:endParaRPr>
            </a:p>
          </p:txBody>
        </p:sp>
        <p:sp>
          <p:nvSpPr>
            <p:cNvPr id="133" name="CustomShape 5"/>
            <p:cNvSpPr/>
            <p:nvPr/>
          </p:nvSpPr>
          <p:spPr>
            <a:xfrm>
              <a:off x="5931360" y="2098800"/>
              <a:ext cx="3291480" cy="1316160"/>
            </a:xfrm>
            <a:prstGeom prst="chevron">
              <a:avLst>
                <a:gd name="adj" fmla="val 50000"/>
              </a:avLst>
            </a:prstGeom>
            <a:grpFill/>
            <a:ln>
              <a:noFill/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920" tIns="38520" rIns="38520" bIns="38520" anchor="ctr"/>
            <a:lstStyle/>
            <a:p>
              <a:pPr algn="ctr">
                <a:lnSpc>
                  <a:spcPct val="90000"/>
                </a:lnSpc>
                <a:spcAft>
                  <a:spcPts val="1015"/>
                </a:spcAft>
              </a:pPr>
              <a:r>
                <a:rPr lang="fr-FR" sz="29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2</a:t>
              </a:r>
              <a:r>
                <a:rPr lang="fr-FR" sz="2900" b="0" strike="noStrike" spc="-1" baseline="30000">
                  <a:solidFill>
                    <a:srgbClr val="FFFFFF"/>
                  </a:solidFill>
                  <a:latin typeface="Calibri"/>
                  <a:ea typeface="DejaVu Sans"/>
                </a:rPr>
                <a:t>e</a:t>
              </a:r>
              <a:r>
                <a:rPr lang="fr-FR" sz="29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Année</a:t>
              </a:r>
              <a:endParaRPr lang="fr-FR" sz="2900" b="0" strike="noStrike" spc="-1">
                <a:latin typeface="Arial"/>
              </a:endParaRPr>
            </a:p>
          </p:txBody>
        </p:sp>
        <p:sp>
          <p:nvSpPr>
            <p:cNvPr id="134" name="CustomShape 6"/>
            <p:cNvSpPr/>
            <p:nvPr/>
          </p:nvSpPr>
          <p:spPr>
            <a:xfrm>
              <a:off x="8894160" y="2098800"/>
              <a:ext cx="3291480" cy="1316160"/>
            </a:xfrm>
            <a:prstGeom prst="chevron">
              <a:avLst>
                <a:gd name="adj" fmla="val 50000"/>
              </a:avLst>
            </a:prstGeom>
            <a:grpFill/>
            <a:ln>
              <a:noFill/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920" tIns="38520" rIns="38520" bIns="38520" anchor="ctr"/>
            <a:lstStyle/>
            <a:p>
              <a:pPr algn="ctr">
                <a:lnSpc>
                  <a:spcPct val="90000"/>
                </a:lnSpc>
                <a:spcAft>
                  <a:spcPts val="1015"/>
                </a:spcAft>
              </a:pPr>
              <a:r>
                <a:rPr lang="fr-FR" sz="29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3</a:t>
              </a:r>
              <a:r>
                <a:rPr lang="fr-FR" sz="2900" b="0" strike="noStrike" spc="-1" baseline="30000">
                  <a:solidFill>
                    <a:srgbClr val="FFFFFF"/>
                  </a:solidFill>
                  <a:latin typeface="Calibri"/>
                  <a:ea typeface="DejaVu Sans"/>
                </a:rPr>
                <a:t>e</a:t>
              </a:r>
              <a:r>
                <a:rPr lang="fr-FR" sz="29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Année</a:t>
              </a:r>
              <a:endParaRPr lang="fr-FR" sz="2900" b="0" strike="noStrike" spc="-1">
                <a:latin typeface="Arial"/>
              </a:endParaRPr>
            </a:p>
          </p:txBody>
        </p:sp>
      </p:grpSp>
      <p:grpSp>
        <p:nvGrpSpPr>
          <p:cNvPr id="135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36" name="CustomShape 8"/>
          <p:cNvSpPr/>
          <p:nvPr/>
        </p:nvSpPr>
        <p:spPr>
          <a:xfrm>
            <a:off x="2968200" y="3713760"/>
            <a:ext cx="3234960" cy="10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fr-FR" sz="2200" b="0" strike="noStrike" spc="-1" dirty="0">
                <a:solidFill>
                  <a:srgbClr val="171717"/>
                </a:solidFill>
                <a:latin typeface="Calibri"/>
                <a:ea typeface="DejaVu Sans"/>
              </a:rPr>
              <a:t> Étudiant</a:t>
            </a:r>
            <a:endParaRPr lang="fr-FR" sz="2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fr-FR" sz="2200" b="0" strike="noStrike" spc="-1" dirty="0">
                <a:solidFill>
                  <a:srgbClr val="171717"/>
                </a:solidFill>
                <a:latin typeface="Calibri"/>
                <a:ea typeface="DejaVu Sans"/>
              </a:rPr>
              <a:t>14 semaines de stage</a:t>
            </a:r>
            <a:endParaRPr lang="fr-FR" sz="2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fr-FR" sz="2200" b="0" strike="noStrike" spc="-1" dirty="0">
                <a:solidFill>
                  <a:srgbClr val="171717"/>
                </a:solidFill>
                <a:latin typeface="Calibri"/>
                <a:ea typeface="DejaVu Sans"/>
              </a:rPr>
              <a:t> 26 Semaines de cours 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137" name="CustomShape 9"/>
          <p:cNvSpPr/>
          <p:nvPr/>
        </p:nvSpPr>
        <p:spPr>
          <a:xfrm>
            <a:off x="5962320" y="3739680"/>
            <a:ext cx="323496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"/>
            </a:pPr>
            <a:r>
              <a:rPr lang="fr-FR" sz="2200" b="0" strike="noStrike" spc="-1" dirty="0">
                <a:solidFill>
                  <a:srgbClr val="171717"/>
                </a:solidFill>
                <a:latin typeface="Calibri"/>
                <a:ea typeface="DejaVu Sans"/>
              </a:rPr>
              <a:t> Étudiant ou apprenti</a:t>
            </a:r>
            <a:endParaRPr lang="fr-FR" sz="2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"/>
            </a:pPr>
            <a:r>
              <a:rPr lang="fr-FR" sz="2200" b="0" strike="noStrike" spc="-1" dirty="0">
                <a:solidFill>
                  <a:srgbClr val="171717"/>
                </a:solidFill>
                <a:latin typeface="Calibri"/>
                <a:ea typeface="DejaVu Sans"/>
              </a:rPr>
              <a:t> 20 semaines de stage</a:t>
            </a:r>
            <a:endParaRPr lang="fr-FR" sz="2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"/>
            </a:pPr>
            <a:r>
              <a:rPr lang="fr-FR" sz="2200" b="0" strike="noStrike" spc="-1" dirty="0">
                <a:solidFill>
                  <a:srgbClr val="171717"/>
                </a:solidFill>
                <a:latin typeface="Calibri"/>
                <a:ea typeface="DejaVu Sans"/>
              </a:rPr>
              <a:t> 20 Semaines de cours 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</p:txBody>
      </p:sp>
      <p:sp>
        <p:nvSpPr>
          <p:cNvPr id="138" name="CustomShape 10"/>
          <p:cNvSpPr/>
          <p:nvPr/>
        </p:nvSpPr>
        <p:spPr>
          <a:xfrm>
            <a:off x="8956440" y="3751560"/>
            <a:ext cx="323496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"/>
            </a:pPr>
            <a:r>
              <a:rPr lang="fr-FR" sz="2200" b="0" strike="noStrike" spc="-1" dirty="0">
                <a:solidFill>
                  <a:srgbClr val="171717"/>
                </a:solidFill>
                <a:latin typeface="Calibri"/>
                <a:ea typeface="DejaVu Sans"/>
              </a:rPr>
              <a:t> Apprenti</a:t>
            </a:r>
            <a:endParaRPr lang="fr-FR" sz="2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"/>
            </a:pPr>
            <a:r>
              <a:rPr lang="fr-FR" sz="2200" b="0" strike="noStrike" spc="-1" dirty="0">
                <a:solidFill>
                  <a:srgbClr val="171717"/>
                </a:solidFill>
                <a:latin typeface="Calibri"/>
                <a:ea typeface="DejaVu Sans"/>
              </a:rPr>
              <a:t> 26 semaines de stage</a:t>
            </a:r>
            <a:endParaRPr lang="fr-FR" sz="2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"/>
            </a:pPr>
            <a:r>
              <a:rPr lang="fr-FR" sz="2200" b="0" strike="noStrike" spc="-1" dirty="0">
                <a:solidFill>
                  <a:srgbClr val="171717"/>
                </a:solidFill>
                <a:latin typeface="Calibri"/>
                <a:ea typeface="DejaVu Sans"/>
              </a:rPr>
              <a:t> 14 Semaines de cours 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2398" y="571501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: spécialités : physique et/ou mathématiques et/ou SVT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523880" y="45720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44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Le programme</a:t>
            </a:r>
            <a:endParaRPr lang="fr-FR" sz="4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09600" y="1483920"/>
            <a:ext cx="1979280" cy="4859280"/>
          </a:xfrm>
          <a:prstGeom prst="rect">
            <a:avLst/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Squelette</a:t>
            </a:r>
            <a:endParaRPr lang="fr-FR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Organes </a:t>
            </a:r>
            <a:endParaRPr lang="fr-FR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Vascularisation</a:t>
            </a:r>
            <a:endParaRPr lang="fr-FR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Système Nerveux et Hormonal</a:t>
            </a:r>
            <a:endParaRPr lang="fr-FR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Oncologie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grpSp>
        <p:nvGrpSpPr>
          <p:cNvPr id="156" name="Group 3"/>
          <p:cNvGrpSpPr/>
          <p:nvPr/>
        </p:nvGrpSpPr>
        <p:grpSpPr>
          <a:xfrm>
            <a:off x="360" y="1846080"/>
            <a:ext cx="264960" cy="4211280"/>
            <a:chOff x="360" y="1846080"/>
            <a:chExt cx="264960" cy="4211280"/>
          </a:xfrm>
        </p:grpSpPr>
        <p:sp>
          <p:nvSpPr>
            <p:cNvPr id="157" name="CustomShape 4"/>
            <p:cNvSpPr/>
            <p:nvPr/>
          </p:nvSpPr>
          <p:spPr>
            <a:xfrm rot="16200000">
              <a:off x="-1972440" y="3819240"/>
              <a:ext cx="4211280" cy="264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8" name="CustomShape 5"/>
            <p:cNvSpPr/>
            <p:nvPr/>
          </p:nvSpPr>
          <p:spPr>
            <a:xfrm rot="16200000">
              <a:off x="-1972440" y="3819240"/>
              <a:ext cx="4211280" cy="264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234360" bIns="0"/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fr-FR" sz="2200" b="0" strike="noStrike" spc="-1">
                  <a:solidFill>
                    <a:srgbClr val="171717"/>
                  </a:solidFill>
                  <a:latin typeface="Calibri"/>
                  <a:ea typeface="DejaVu Sans"/>
                </a:rPr>
                <a:t>Anatomie et physiologie </a:t>
              </a:r>
              <a:endParaRPr lang="fr-FR" sz="2200" b="0" strike="noStrike" spc="-1">
                <a:latin typeface="Arial"/>
              </a:endParaRPr>
            </a:p>
          </p:txBody>
        </p:sp>
      </p:grpSp>
      <p:sp>
        <p:nvSpPr>
          <p:cNvPr id="159" name="CustomShape 6"/>
          <p:cNvSpPr/>
          <p:nvPr/>
        </p:nvSpPr>
        <p:spPr>
          <a:xfrm>
            <a:off x="7638840" y="1507680"/>
            <a:ext cx="2081160" cy="4859280"/>
          </a:xfrm>
          <a:prstGeom prst="rect">
            <a:avLst/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Relation soignant soigné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Psychologie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inter-professionnelle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Transmissions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160" name="CustomShape 7"/>
          <p:cNvSpPr/>
          <p:nvPr/>
        </p:nvSpPr>
        <p:spPr>
          <a:xfrm>
            <a:off x="5176800" y="1496880"/>
            <a:ext cx="2144880" cy="4859280"/>
          </a:xfrm>
          <a:prstGeom prst="rect">
            <a:avLst/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Position du patient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Paramètres d’acquisition des machines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+/- injection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Précaution avant l’examen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Contre indications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Radioprotection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161" name="CustomShape 8"/>
          <p:cNvSpPr/>
          <p:nvPr/>
        </p:nvSpPr>
        <p:spPr>
          <a:xfrm>
            <a:off x="2701080" y="1488960"/>
            <a:ext cx="1979280" cy="4859280"/>
          </a:xfrm>
          <a:prstGeom prst="rect">
            <a:avLst/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Physique générale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Physique appliquée aux appareils d’imagerie </a:t>
            </a:r>
            <a:endParaRPr lang="fr-FR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Electro-physiologie (Echographie, ECG, EEG, EMG</a:t>
            </a: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162" name="CustomShape 9"/>
          <p:cNvSpPr/>
          <p:nvPr/>
        </p:nvSpPr>
        <p:spPr>
          <a:xfrm>
            <a:off x="10123200" y="1494720"/>
            <a:ext cx="1979280" cy="4859280"/>
          </a:xfrm>
          <a:prstGeom prst="rect">
            <a:avLst/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Pose de cathéter </a:t>
            </a:r>
            <a:endParaRPr lang="fr-FR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Prise de 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sang</a:t>
            </a:r>
            <a:endParaRPr lang="fr-FR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Désinfection</a:t>
            </a:r>
            <a:endParaRPr lang="fr-FR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Soins d’hygiène et de confort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grpSp>
        <p:nvGrpSpPr>
          <p:cNvPr id="163" name="Group 10"/>
          <p:cNvGrpSpPr/>
          <p:nvPr/>
        </p:nvGrpSpPr>
        <p:grpSpPr>
          <a:xfrm>
            <a:off x="810720" y="1483200"/>
            <a:ext cx="1826280" cy="4506840"/>
            <a:chOff x="810720" y="1483200"/>
            <a:chExt cx="1826280" cy="4506840"/>
          </a:xfrm>
        </p:grpSpPr>
        <p:sp>
          <p:nvSpPr>
            <p:cNvPr id="164" name="CustomShape 11"/>
            <p:cNvSpPr/>
            <p:nvPr/>
          </p:nvSpPr>
          <p:spPr>
            <a:xfrm rot="16200000">
              <a:off x="-1162080" y="3456360"/>
              <a:ext cx="4211280" cy="264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5" name="CustomShape 12"/>
            <p:cNvSpPr/>
            <p:nvPr/>
          </p:nvSpPr>
          <p:spPr>
            <a:xfrm rot="16200000">
              <a:off x="398880" y="3751920"/>
              <a:ext cx="4211280" cy="264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234360" bIns="0"/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fr-FR" sz="2200" b="0" strike="noStrike" spc="-1">
                  <a:solidFill>
                    <a:srgbClr val="171717"/>
                  </a:solidFill>
                  <a:latin typeface="Calibri"/>
                  <a:ea typeface="DejaVu Sans"/>
                </a:rPr>
                <a:t>Physique</a:t>
              </a:r>
              <a:r>
                <a:rPr lang="fr-FR" sz="1900" b="0" strike="noStrike" spc="-1">
                  <a:solidFill>
                    <a:srgbClr val="171717"/>
                  </a:solidFill>
                  <a:latin typeface="Calibri"/>
                  <a:ea typeface="DejaVu Sans"/>
                </a:rPr>
                <a:t> </a:t>
              </a:r>
              <a:endParaRPr lang="fr-FR" sz="1900" b="0" strike="noStrike" spc="-1">
                <a:latin typeface="Arial"/>
              </a:endParaRPr>
            </a:p>
          </p:txBody>
        </p:sp>
      </p:grpSp>
      <p:grpSp>
        <p:nvGrpSpPr>
          <p:cNvPr id="166" name="Group 13"/>
          <p:cNvGrpSpPr/>
          <p:nvPr/>
        </p:nvGrpSpPr>
        <p:grpSpPr>
          <a:xfrm>
            <a:off x="477000" y="1091520"/>
            <a:ext cx="4625640" cy="5027040"/>
            <a:chOff x="477000" y="1091520"/>
            <a:chExt cx="4625640" cy="5027040"/>
          </a:xfrm>
        </p:grpSpPr>
        <p:sp>
          <p:nvSpPr>
            <p:cNvPr id="167" name="CustomShape 14"/>
            <p:cNvSpPr/>
            <p:nvPr/>
          </p:nvSpPr>
          <p:spPr>
            <a:xfrm rot="16200000">
              <a:off x="-1495800" y="3064680"/>
              <a:ext cx="4211280" cy="264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8" name="CustomShape 15"/>
            <p:cNvSpPr/>
            <p:nvPr/>
          </p:nvSpPr>
          <p:spPr>
            <a:xfrm rot="16200000">
              <a:off x="2864520" y="3880440"/>
              <a:ext cx="4211280" cy="264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234360" bIns="0"/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fr-FR" sz="2200" b="0" strike="noStrike" spc="-1">
                  <a:solidFill>
                    <a:srgbClr val="171717"/>
                  </a:solidFill>
                  <a:latin typeface="Calibri"/>
                  <a:ea typeface="DejaVu Sans"/>
                </a:rPr>
                <a:t>Protocoles d’examens</a:t>
              </a:r>
              <a:endParaRPr lang="fr-FR" sz="2200" b="0" strike="noStrike" spc="-1">
                <a:latin typeface="Arial"/>
              </a:endParaRPr>
            </a:p>
          </p:txBody>
        </p:sp>
      </p:grpSp>
      <p:grpSp>
        <p:nvGrpSpPr>
          <p:cNvPr id="169" name="Group 16"/>
          <p:cNvGrpSpPr/>
          <p:nvPr/>
        </p:nvGrpSpPr>
        <p:grpSpPr>
          <a:xfrm>
            <a:off x="7360200" y="1859760"/>
            <a:ext cx="2709000" cy="4323600"/>
            <a:chOff x="7360200" y="1859760"/>
            <a:chExt cx="2709000" cy="4323600"/>
          </a:xfrm>
        </p:grpSpPr>
        <p:sp>
          <p:nvSpPr>
            <p:cNvPr id="170" name="CustomShape 17"/>
            <p:cNvSpPr/>
            <p:nvPr/>
          </p:nvSpPr>
          <p:spPr>
            <a:xfrm rot="16200000">
              <a:off x="5370840" y="3848760"/>
              <a:ext cx="4211280" cy="232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1" name="CustomShape 18"/>
            <p:cNvSpPr/>
            <p:nvPr/>
          </p:nvSpPr>
          <p:spPr>
            <a:xfrm rot="16200000">
              <a:off x="7846920" y="3961080"/>
              <a:ext cx="4211280" cy="232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206280" bIns="0"/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fr-FR" sz="2200" b="0" strike="noStrike" spc="-1">
                  <a:solidFill>
                    <a:srgbClr val="171717"/>
                  </a:solidFill>
                  <a:latin typeface="Calibri"/>
                  <a:ea typeface="DejaVu Sans"/>
                </a:rPr>
                <a:t>Techniques de soins </a:t>
              </a:r>
              <a:endParaRPr lang="fr-FR" sz="2200" b="0" strike="noStrike" spc="-1">
                <a:latin typeface="Arial"/>
              </a:endParaRPr>
            </a:p>
          </p:txBody>
        </p:sp>
      </p:grpSp>
      <p:sp>
        <p:nvSpPr>
          <p:cNvPr id="172" name="CustomShape 19"/>
          <p:cNvSpPr/>
          <p:nvPr/>
        </p:nvSpPr>
        <p:spPr>
          <a:xfrm rot="16200000">
            <a:off x="5348520" y="3932640"/>
            <a:ext cx="4211280" cy="26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234360" bIns="0"/>
          <a:lstStyle/>
          <a:p>
            <a:pPr algn="ctr">
              <a:lnSpc>
                <a:spcPct val="90000"/>
              </a:lnSpc>
              <a:spcAft>
                <a:spcPts val="771"/>
              </a:spcAft>
            </a:pPr>
            <a:r>
              <a:rPr lang="fr-FR" sz="2200" b="0" strike="noStrike" spc="-1">
                <a:solidFill>
                  <a:srgbClr val="171717"/>
                </a:solidFill>
                <a:latin typeface="Calibri"/>
                <a:ea typeface="DejaVu Sans"/>
              </a:rPr>
              <a:t>Communication</a:t>
            </a:r>
            <a:r>
              <a:rPr lang="fr-FR" sz="1900" b="0" strike="noStrike" spc="-1">
                <a:solidFill>
                  <a:srgbClr val="171717"/>
                </a:solidFill>
                <a:latin typeface="Calibri"/>
                <a:ea typeface="DejaVu Sans"/>
              </a:rPr>
              <a:t> </a:t>
            </a:r>
            <a:endParaRPr lang="fr-FR" sz="1900" b="0" strike="noStrike" spc="-1">
              <a:latin typeface="Arial"/>
            </a:endParaRPr>
          </a:p>
        </p:txBody>
      </p:sp>
      <p:pic>
        <p:nvPicPr>
          <p:cNvPr id="173" name="Image 28"/>
          <p:cNvPicPr/>
          <p:nvPr/>
        </p:nvPicPr>
        <p:blipFill>
          <a:blip r:embed="rId3" cstate="print"/>
          <a:stretch/>
        </p:blipFill>
        <p:spPr>
          <a:xfrm rot="5400000">
            <a:off x="10077480" y="1772640"/>
            <a:ext cx="1971720" cy="1478880"/>
          </a:xfrm>
          <a:prstGeom prst="rect">
            <a:avLst/>
          </a:prstGeom>
          <a:ln>
            <a:noFill/>
          </a:ln>
        </p:spPr>
      </p:pic>
      <p:pic>
        <p:nvPicPr>
          <p:cNvPr id="174" name="Image 29"/>
          <p:cNvPicPr/>
          <p:nvPr/>
        </p:nvPicPr>
        <p:blipFill>
          <a:blip r:embed="rId4" cstate="print"/>
          <a:stretch/>
        </p:blipFill>
        <p:spPr>
          <a:xfrm rot="10800000">
            <a:off x="5381620" y="1571612"/>
            <a:ext cx="1589040" cy="1191600"/>
          </a:xfrm>
          <a:prstGeom prst="rect">
            <a:avLst/>
          </a:prstGeom>
          <a:ln>
            <a:noFill/>
          </a:ln>
        </p:spPr>
      </p:pic>
      <p:pic>
        <p:nvPicPr>
          <p:cNvPr id="175" name="Picture 2"/>
          <p:cNvPicPr/>
          <p:nvPr/>
        </p:nvPicPr>
        <p:blipFill>
          <a:blip r:embed="rId5" cstate="print"/>
          <a:stretch/>
        </p:blipFill>
        <p:spPr>
          <a:xfrm>
            <a:off x="7709040" y="1674360"/>
            <a:ext cx="1842120" cy="1152720"/>
          </a:xfrm>
          <a:prstGeom prst="rect">
            <a:avLst/>
          </a:prstGeom>
          <a:ln>
            <a:noFill/>
          </a:ln>
        </p:spPr>
      </p:pic>
      <p:pic>
        <p:nvPicPr>
          <p:cNvPr id="176" name="Image 30"/>
          <p:cNvPicPr/>
          <p:nvPr/>
        </p:nvPicPr>
        <p:blipFill>
          <a:blip r:embed="rId6" cstate="print"/>
          <a:stretch/>
        </p:blipFill>
        <p:spPr>
          <a:xfrm>
            <a:off x="2743560" y="1545296"/>
            <a:ext cx="1872720" cy="1312200"/>
          </a:xfrm>
          <a:prstGeom prst="rect">
            <a:avLst/>
          </a:prstGeom>
          <a:ln>
            <a:noFill/>
          </a:ln>
        </p:spPr>
      </p:pic>
      <p:pic>
        <p:nvPicPr>
          <p:cNvPr id="177" name="Image 31"/>
          <p:cNvPicPr/>
          <p:nvPr/>
        </p:nvPicPr>
        <p:blipFill>
          <a:blip r:embed="rId7" cstate="print"/>
          <a:stretch/>
        </p:blipFill>
        <p:spPr>
          <a:xfrm rot="10800000">
            <a:off x="380960" y="1571612"/>
            <a:ext cx="1837440" cy="137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457200"/>
            <a:ext cx="9755736" cy="1142280"/>
          </a:xfrm>
        </p:spPr>
        <p:txBody>
          <a:bodyPr/>
          <a:lstStyle/>
          <a:p>
            <a:r>
              <a:rPr lang="fr-F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>LES SPECIALITES</a:t>
            </a:r>
            <a:endParaRPr lang="fr-FR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2032000" y="260648"/>
          <a:ext cx="89605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 3"/>
          <p:cNvPicPr/>
          <p:nvPr/>
        </p:nvPicPr>
        <p:blipFill>
          <a:blip r:embed="rId3" cstate="print"/>
          <a:stretch/>
        </p:blipFill>
        <p:spPr>
          <a:xfrm rot="5400000">
            <a:off x="5942880" y="1749240"/>
            <a:ext cx="3251880" cy="247500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968760" y="1700280"/>
            <a:ext cx="4494960" cy="44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Utilisation de Rayons X pour obtenir des images</a:t>
            </a:r>
            <a:endParaRPr lang="fr-FR" sz="2400" b="0" strike="noStrike" spc="-1" dirty="0">
              <a:latin typeface="Arial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Rôle du manipulateur</a:t>
            </a:r>
            <a:endParaRPr lang="fr-FR" sz="24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Accueil et interrogatoire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+/- pose de cathéter et préparation de produit de contraste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Positionner le patient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Vérifier les paramètres d’acquisition de la machine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Radioprotection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Réalisation des images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Traitement des images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1487488" y="260648"/>
            <a:ext cx="9143280" cy="1142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36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RADIOLOGIE CONVENTIONNELLE et Scanner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4" cstate="print"/>
          <a:stretch/>
        </p:blipFill>
        <p:spPr>
          <a:xfrm>
            <a:off x="6147720" y="4740480"/>
            <a:ext cx="2928960" cy="1546920"/>
          </a:xfrm>
          <a:prstGeom prst="rect">
            <a:avLst/>
          </a:prstGeom>
          <a:ln>
            <a:noFill/>
          </a:ln>
        </p:spPr>
      </p:pic>
      <p:pic>
        <p:nvPicPr>
          <p:cNvPr id="182" name="Image 5"/>
          <p:cNvPicPr/>
          <p:nvPr/>
        </p:nvPicPr>
        <p:blipFill>
          <a:blip r:embed="rId5" cstate="print"/>
          <a:stretch/>
        </p:blipFill>
        <p:spPr>
          <a:xfrm>
            <a:off x="8923320" y="1492200"/>
            <a:ext cx="3089880" cy="2305440"/>
          </a:xfrm>
          <a:prstGeom prst="rect">
            <a:avLst/>
          </a:prstGeom>
          <a:ln>
            <a:noFill/>
          </a:ln>
        </p:spPr>
      </p:pic>
      <p:pic>
        <p:nvPicPr>
          <p:cNvPr id="183" name="Image 7"/>
          <p:cNvPicPr/>
          <p:nvPr/>
        </p:nvPicPr>
        <p:blipFill>
          <a:blip r:embed="rId6" cstate="print"/>
          <a:stretch/>
        </p:blipFill>
        <p:spPr>
          <a:xfrm>
            <a:off x="9144000" y="3981240"/>
            <a:ext cx="2974680" cy="198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4"/>
          <p:cNvPicPr/>
          <p:nvPr/>
        </p:nvPicPr>
        <p:blipFill>
          <a:blip r:embed="rId3" cstate="print"/>
          <a:srcRect l="36545" r="17774"/>
          <a:stretch/>
        </p:blipFill>
        <p:spPr>
          <a:xfrm>
            <a:off x="9552384" y="1772816"/>
            <a:ext cx="2160240" cy="4092672"/>
          </a:xfrm>
          <a:prstGeom prst="rect">
            <a:avLst/>
          </a:prstGeom>
          <a:ln w="9360">
            <a:noFill/>
          </a:ln>
        </p:spPr>
      </p:pic>
      <p:pic>
        <p:nvPicPr>
          <p:cNvPr id="187" name="Picture 3"/>
          <p:cNvPicPr/>
          <p:nvPr/>
        </p:nvPicPr>
        <p:blipFill>
          <a:blip r:embed="rId4" cstate="print"/>
          <a:stretch/>
        </p:blipFill>
        <p:spPr>
          <a:xfrm>
            <a:off x="6312024" y="1556792"/>
            <a:ext cx="2979000" cy="223776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1200600" y="1686240"/>
            <a:ext cx="4494960" cy="44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Utilisation d’un champ magnétique pour obtenir des images</a:t>
            </a:r>
            <a:endParaRPr lang="fr-FR" sz="2400" b="0" strike="noStrike" spc="-1" dirty="0">
              <a:latin typeface="Arial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Rôle du manipulateur</a:t>
            </a:r>
            <a:endParaRPr lang="fr-FR" sz="24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Accueil et interrogatoire (pas de métal)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+/- Pose de cathéter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Choix de l’antenne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Positionner le patient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Vérifier les paramètres d’acquisition de la machine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Réalisation des images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Traitement des images</a:t>
            </a:r>
            <a:endParaRPr lang="fr-FR" sz="2000" b="0" strike="noStrike" spc="-1" dirty="0">
              <a:latin typeface="Arial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1487488" y="476672"/>
            <a:ext cx="9143280" cy="1142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36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L</a:t>
            </a:r>
            <a:r>
              <a:rPr lang="fr-FR" sz="3600" b="1" strike="noStrike" cap="all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’ Imagerie  </a:t>
            </a:r>
            <a:r>
              <a:rPr lang="fr-FR" sz="36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par </a:t>
            </a:r>
            <a:r>
              <a:rPr lang="fr-FR" sz="3600" b="1" strike="noStrike" cap="all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 Résonance  magnétique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88" name="Image 7"/>
          <p:cNvPicPr/>
          <p:nvPr/>
        </p:nvPicPr>
        <p:blipFill>
          <a:blip r:embed="rId5" cstate="print"/>
          <a:stretch/>
        </p:blipFill>
        <p:spPr>
          <a:xfrm>
            <a:off x="6456040" y="3645024"/>
            <a:ext cx="2923920" cy="266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919080" y="1531800"/>
            <a:ext cx="4494960" cy="44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Injection d’un produit radioactif capté par la machine pour avoir une image du fonctionnement de l’organe</a:t>
            </a:r>
            <a:endParaRPr lang="fr-FR" sz="2400" b="0" strike="noStrike" spc="-1" dirty="0">
              <a:latin typeface="Arial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Rôle du manipulateur</a:t>
            </a:r>
            <a:endParaRPr lang="fr-FR" sz="24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Accueil et interrogatoire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Pose de cathéter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Préparation et administration du produit radioactif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Positionnement du patient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Traitement des images 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Radioprotection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523880" y="457200"/>
            <a:ext cx="7236416" cy="1142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36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LA </a:t>
            </a:r>
            <a:r>
              <a:rPr lang="fr-FR" sz="3600" b="1" strike="noStrike" cap="all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 Médecine  </a:t>
            </a:r>
            <a:r>
              <a:rPr lang="fr-FR" sz="36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nucléaire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91" name="Image 7"/>
          <p:cNvPicPr/>
          <p:nvPr/>
        </p:nvPicPr>
        <p:blipFill>
          <a:blip r:embed="rId3" cstate="print"/>
          <a:stretch/>
        </p:blipFill>
        <p:spPr>
          <a:xfrm>
            <a:off x="8760296" y="764704"/>
            <a:ext cx="3031504" cy="5661656"/>
          </a:xfrm>
          <a:prstGeom prst="rect">
            <a:avLst/>
          </a:prstGeom>
          <a:ln>
            <a:noFill/>
          </a:ln>
        </p:spPr>
      </p:pic>
      <p:pic>
        <p:nvPicPr>
          <p:cNvPr id="192" name="Image 9"/>
          <p:cNvPicPr/>
          <p:nvPr/>
        </p:nvPicPr>
        <p:blipFill>
          <a:blip r:embed="rId4" cstate="print"/>
          <a:stretch/>
        </p:blipFill>
        <p:spPr>
          <a:xfrm>
            <a:off x="6581880" y="2419560"/>
            <a:ext cx="1447200" cy="1399320"/>
          </a:xfrm>
          <a:prstGeom prst="rect">
            <a:avLst/>
          </a:prstGeom>
          <a:ln>
            <a:noFill/>
          </a:ln>
        </p:spPr>
      </p:pic>
      <p:pic>
        <p:nvPicPr>
          <p:cNvPr id="193" name="Image 10"/>
          <p:cNvPicPr/>
          <p:nvPr/>
        </p:nvPicPr>
        <p:blipFill>
          <a:blip r:embed="rId5" cstate="print"/>
          <a:stretch/>
        </p:blipFill>
        <p:spPr>
          <a:xfrm>
            <a:off x="6553800" y="3821760"/>
            <a:ext cx="1447200" cy="138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5"/>
          <p:cNvPicPr/>
          <p:nvPr/>
        </p:nvPicPr>
        <p:blipFill>
          <a:blip r:embed="rId3" cstate="print"/>
          <a:srcRect t="9942"/>
          <a:stretch/>
        </p:blipFill>
        <p:spPr>
          <a:xfrm>
            <a:off x="6456040" y="1628800"/>
            <a:ext cx="4495320" cy="3033720"/>
          </a:xfrm>
          <a:prstGeom prst="rect">
            <a:avLst/>
          </a:prstGeom>
          <a:ln w="9360"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970560" y="1734480"/>
            <a:ext cx="4494960" cy="44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rgbClr val="92D050"/>
              </a:buClr>
              <a:buFont typeface="Arial"/>
              <a:buChar char="▪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Utilisation des Rayons X pour le traitement des cancers</a:t>
            </a:r>
            <a:endParaRPr lang="fr-FR" sz="2400" b="0" strike="noStrike" spc="-1" dirty="0">
              <a:latin typeface="Arial"/>
            </a:endParaRPr>
          </a:p>
          <a:p>
            <a:pPr marL="274320" indent="-227880">
              <a:lnSpc>
                <a:spcPct val="90000"/>
              </a:lnSpc>
              <a:spcBef>
                <a:spcPts val="1800"/>
              </a:spcBef>
              <a:buClr>
                <a:srgbClr val="92D050"/>
              </a:buClr>
              <a:buFont typeface="Arial"/>
              <a:buChar char="▪"/>
            </a:pPr>
            <a:r>
              <a:rPr lang="fr-FR" sz="2400" b="0" strike="noStrike" spc="-1" dirty="0">
                <a:solidFill>
                  <a:srgbClr val="171717"/>
                </a:solidFill>
                <a:latin typeface="Calibri"/>
              </a:rPr>
              <a:t>Rôle du manipulateur</a:t>
            </a:r>
            <a:endParaRPr lang="fr-FR" sz="24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rgbClr val="92D050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Accueil et vérification de l’identité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rgbClr val="92D050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Positionnement identique chaque jour du traitement du patient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rgbClr val="92D050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Vérifier les paramètres d’acquisition de la machine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rgbClr val="92D050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Radioprotection</a:t>
            </a:r>
            <a:endParaRPr lang="fr-FR" sz="2000" b="0" strike="noStrike" spc="-1" dirty="0">
              <a:latin typeface="Arial"/>
            </a:endParaRPr>
          </a:p>
          <a:p>
            <a:pPr marL="594360" lvl="1" indent="-227880">
              <a:lnSpc>
                <a:spcPct val="90000"/>
              </a:lnSpc>
              <a:spcBef>
                <a:spcPts val="799"/>
              </a:spcBef>
              <a:buClr>
                <a:srgbClr val="92D050"/>
              </a:buClr>
              <a:buFont typeface="Arial"/>
              <a:buChar char="▪"/>
            </a:pPr>
            <a:r>
              <a:rPr lang="fr-FR" sz="2000" b="0" strike="noStrike" spc="-1" dirty="0">
                <a:solidFill>
                  <a:srgbClr val="171717"/>
                </a:solidFill>
                <a:latin typeface="Calibri"/>
              </a:rPr>
              <a:t>Réalisation du traitement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523880" y="457200"/>
            <a:ext cx="9143280" cy="1142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36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LA Radiothérapie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97" name="Image 7"/>
          <p:cNvPicPr/>
          <p:nvPr/>
        </p:nvPicPr>
        <p:blipFill>
          <a:blip r:embed="rId4" cstate="print"/>
          <a:srcRect l="27266" r="15320"/>
          <a:stretch/>
        </p:blipFill>
        <p:spPr>
          <a:xfrm rot="16200000">
            <a:off x="9315000" y="4453200"/>
            <a:ext cx="2095200" cy="2053080"/>
          </a:xfrm>
          <a:prstGeom prst="rect">
            <a:avLst/>
          </a:prstGeom>
          <a:ln>
            <a:noFill/>
          </a:ln>
        </p:spPr>
      </p:pic>
      <p:pic>
        <p:nvPicPr>
          <p:cNvPr id="198" name="Image 8"/>
          <p:cNvPicPr/>
          <p:nvPr/>
        </p:nvPicPr>
        <p:blipFill>
          <a:blip r:embed="rId5" cstate="print"/>
          <a:srcRect l="26073" t="22977" r="-3846"/>
          <a:stretch/>
        </p:blipFill>
        <p:spPr>
          <a:xfrm>
            <a:off x="5542560" y="4431240"/>
            <a:ext cx="3755520" cy="209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A0BB"/>
      </a:dk2>
      <a:lt2>
        <a:srgbClr val="EBEBEB"/>
      </a:lt2>
      <a:accent1>
        <a:srgbClr val="B4D2E2"/>
      </a:accent1>
      <a:accent2>
        <a:srgbClr val="B4EAF5"/>
      </a:accent2>
      <a:accent3>
        <a:srgbClr val="B4D2E2"/>
      </a:accent3>
      <a:accent4>
        <a:srgbClr val="B4EAF5"/>
      </a:accent4>
      <a:accent5>
        <a:srgbClr val="D9E8F0"/>
      </a:accent5>
      <a:accent6>
        <a:srgbClr val="D9F4FA"/>
      </a:accent6>
      <a:hlink>
        <a:srgbClr val="B4B4B4"/>
      </a:hlink>
      <a:folHlink>
        <a:srgbClr val="C9C9C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560</Words>
  <Application>Microsoft Office PowerPoint</Application>
  <PresentationFormat>Personnalisé</PresentationFormat>
  <Paragraphs>162</Paragraphs>
  <Slides>13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Diapositive 1</vt:lpstr>
      <vt:lpstr>Diapositive 2</vt:lpstr>
      <vt:lpstr>Diapositive 3</vt:lpstr>
      <vt:lpstr>Diapositive 4</vt:lpstr>
      <vt:lpstr>LES SPECIALITES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 CARON</dc:creator>
  <cp:lastModifiedBy>isabe</cp:lastModifiedBy>
  <cp:revision>12</cp:revision>
  <dcterms:created xsi:type="dcterms:W3CDTF">2012-05-23T03:10:19Z</dcterms:created>
  <dcterms:modified xsi:type="dcterms:W3CDTF">2022-10-15T17:03:59Z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ampaignTags">
    <vt:lpwstr/>
  </property>
  <property fmtid="{D5CDD505-2E9C-101B-9397-08002B2CF9AE}" pid="4" name="ContentTypeId">
    <vt:lpwstr>0x0101007C1D5F340F01F94FA2FD29A5E6DC872E</vt:lpwstr>
  </property>
  <property fmtid="{D5CDD505-2E9C-101B-9397-08002B2CF9AE}" pid="5" name="FeatureTags">
    <vt:lpwstr/>
  </property>
  <property fmtid="{D5CDD505-2E9C-101B-9397-08002B2CF9AE}" pid="6" name="HiddenSlides">
    <vt:i4>0</vt:i4>
  </property>
  <property fmtid="{D5CDD505-2E9C-101B-9397-08002B2CF9AE}" pid="7" name="HyperlinksChanged">
    <vt:bool>false</vt:bool>
  </property>
  <property fmtid="{D5CDD505-2E9C-101B-9397-08002B2CF9AE}" pid="8" name="InternalTags">
    <vt:lpwstr>21565;#Templates 15|23429aea-cf88-4627-a4f4-d1db26527ca3</vt:lpwstr>
  </property>
  <property fmtid="{D5CDD505-2E9C-101B-9397-08002B2CF9AE}" pid="9" name="LinksUpToDate">
    <vt:bool>false</vt:bool>
  </property>
  <property fmtid="{D5CDD505-2E9C-101B-9397-08002B2CF9AE}" pid="10" name="LocalizationTags">
    <vt:lpwstr>22519;#Templates_Release15|b1fd5811-3f3d-4639-b3ad-a29d0050f2f8</vt:lpwstr>
  </property>
  <property fmtid="{D5CDD505-2E9C-101B-9397-08002B2CF9AE}" pid="11" name="MMClips">
    <vt:i4>0</vt:i4>
  </property>
  <property fmtid="{D5CDD505-2E9C-101B-9397-08002B2CF9AE}" pid="12" name="Notes">
    <vt:i4>10</vt:i4>
  </property>
  <property fmtid="{D5CDD505-2E9C-101B-9397-08002B2CF9AE}" pid="13" name="PresentationFormat">
    <vt:lpwstr>Personnalisé</vt:lpwstr>
  </property>
  <property fmtid="{D5CDD505-2E9C-101B-9397-08002B2CF9AE}" pid="14" name="ScaleCrop">
    <vt:bool>false</vt:bool>
  </property>
  <property fmtid="{D5CDD505-2E9C-101B-9397-08002B2CF9AE}" pid="15" name="ScenarioTags">
    <vt:lpwstr/>
  </property>
  <property fmtid="{D5CDD505-2E9C-101B-9397-08002B2CF9AE}" pid="16" name="ShareDoc">
    <vt:bool>false</vt:bool>
  </property>
  <property fmtid="{D5CDD505-2E9C-101B-9397-08002B2CF9AE}" pid="17" name="Slides">
    <vt:i4>10</vt:i4>
  </property>
</Properties>
</file>