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0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72" r:id="rId8"/>
    <p:sldId id="274" r:id="rId9"/>
    <p:sldId id="280" r:id="rId10"/>
    <p:sldId id="281" r:id="rId11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26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388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0E3F6-284B-0D4A-A999-4906620F891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54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CDD17-45E6-DC4F-9BBF-728DE29E66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9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>
            <a:noAutofit/>
          </a:bodyPr>
          <a:lstStyle>
            <a:lvl1pPr algn="l">
              <a:defRPr sz="36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noProof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6455751-1A55-1A4B-BE63-CB27E99577E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156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>
            <a:noAutofit/>
          </a:bodyPr>
          <a:lstStyle>
            <a:lvl1pPr algn="l">
              <a:defRPr sz="36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3E30CE4-7404-574F-9E10-989F6DD0D1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59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E72E9-297F-BE42-8F2F-3F56DFC58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12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844E2-A524-D344-B4C0-3973D99D5A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65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3F8F5-3C38-1846-8594-A369EA002A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7009B-447E-674A-855D-F0A981871E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1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5695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130446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AF971-652D-3546-AC3F-D74C7EECE9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6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E544F-240C-2747-A7AF-DBFBEE0737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9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65117-A77B-124A-925C-F1403E454F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2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B9DAB-C2B2-2F4A-9C59-259351D96D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4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7658E-E109-024D-826A-CC0E75A1849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03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2775" y="582613"/>
            <a:ext cx="791845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9013" y="2044700"/>
            <a:ext cx="7165975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388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038" y="6275388"/>
            <a:ext cx="5643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388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400D435C-A4C3-F34C-8883-B48BCCD2187D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5" r:id="rId1"/>
    <p:sldLayoutId id="2147484364" r:id="rId2"/>
    <p:sldLayoutId id="2147484366" r:id="rId3"/>
    <p:sldLayoutId id="2147484367" r:id="rId4"/>
    <p:sldLayoutId id="2147484363" r:id="rId5"/>
    <p:sldLayoutId id="2147484368" r:id="rId6"/>
    <p:sldLayoutId id="2147484362" r:id="rId7"/>
    <p:sldLayoutId id="2147484361" r:id="rId8"/>
    <p:sldLayoutId id="2147484369" r:id="rId9"/>
    <p:sldLayoutId id="2147484360" r:id="rId10"/>
    <p:sldLayoutId id="2147484370" r:id="rId11"/>
    <p:sldLayoutId id="2147484359" r:id="rId12"/>
    <p:sldLayoutId id="2147484358" r:id="rId13"/>
    <p:sldLayoutId id="2147484357" r:id="rId14"/>
    <p:sldLayoutId id="2147484356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 2" charset="0"/>
        <a:buChar char="Ü"/>
        <a:defRPr sz="2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336550" algn="l" rtl="0" eaLnBrk="0" fontAlgn="base" hangingPunct="0">
        <a:spcBef>
          <a:spcPct val="20000"/>
        </a:spcBef>
        <a:spcAft>
          <a:spcPct val="0"/>
        </a:spcAft>
        <a:buClr>
          <a:srgbClr val="949FBF"/>
        </a:buClr>
        <a:buSzPct val="90000"/>
        <a:buFont typeface="Wingdings 2" charset="0"/>
        <a:buChar char="Ü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035050" indent="-3492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 2" charset="0"/>
        <a:buChar char="Ü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371600" indent="-336550" algn="l" rtl="0" eaLnBrk="0" fontAlgn="base" hangingPunct="0">
        <a:spcBef>
          <a:spcPct val="20000"/>
        </a:spcBef>
        <a:spcAft>
          <a:spcPct val="0"/>
        </a:spcAft>
        <a:buClr>
          <a:srgbClr val="949FBF"/>
        </a:buClr>
        <a:buSzPct val="90000"/>
        <a:buFont typeface="Wingdings 2" charset="0"/>
        <a:buChar char="Ü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720850" indent="-3492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 2" charset="0"/>
        <a:buChar char="Ü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11398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000" dirty="0" smtClean="0">
                <a:latin typeface="Arial Narrow" charset="0"/>
                <a:ea typeface="+mj-ea"/>
                <a:cs typeface="+mj-cs"/>
              </a:rPr>
              <a:t>Expérimentation Maths/Biotechnologies</a:t>
            </a:r>
            <a:br>
              <a:rPr lang="fr-FR" sz="4000" dirty="0" smtClean="0">
                <a:latin typeface="Arial Narrow" charset="0"/>
                <a:ea typeface="+mj-ea"/>
                <a:cs typeface="+mj-cs"/>
              </a:rPr>
            </a:br>
            <a:r>
              <a:rPr lang="fr-FR" sz="4000" dirty="0" smtClean="0">
                <a:latin typeface="Arial Narrow" charset="0"/>
                <a:ea typeface="+mj-ea"/>
                <a:cs typeface="+mj-cs"/>
              </a:rPr>
              <a:t/>
            </a:r>
            <a:br>
              <a:rPr lang="fr-FR" sz="4000" dirty="0" smtClean="0">
                <a:latin typeface="Arial Narrow" charset="0"/>
                <a:ea typeface="+mj-ea"/>
                <a:cs typeface="+mj-cs"/>
              </a:rPr>
            </a:br>
            <a:r>
              <a:rPr lang="fr-FR" sz="4000" dirty="0" smtClean="0">
                <a:latin typeface="Arial Narrow" charset="0"/>
                <a:ea typeface="+mj-ea"/>
                <a:cs typeface="+mj-cs"/>
              </a:rPr>
              <a:t>Thème: La croissance </a:t>
            </a:r>
            <a:r>
              <a:rPr lang="fr-FR" sz="4000" dirty="0" smtClean="0">
                <a:latin typeface="Arial Narrow" charset="0"/>
                <a:ea typeface="+mj-ea"/>
                <a:cs typeface="+mj-cs"/>
              </a:rPr>
              <a:t>bactérienne</a:t>
            </a:r>
            <a:br>
              <a:rPr lang="fr-FR" sz="4000" dirty="0" smtClean="0">
                <a:latin typeface="Arial Narrow" charset="0"/>
                <a:ea typeface="+mj-ea"/>
                <a:cs typeface="+mj-cs"/>
              </a:rPr>
            </a:br>
            <a:r>
              <a:rPr lang="fr-FR" sz="4000" dirty="0">
                <a:latin typeface="Arial Narrow" charset="0"/>
                <a:ea typeface="+mj-ea"/>
                <a:cs typeface="+mj-cs"/>
              </a:rPr>
              <a:t/>
            </a:r>
            <a:br>
              <a:rPr lang="fr-FR" sz="4000" dirty="0">
                <a:latin typeface="Arial Narrow" charset="0"/>
                <a:ea typeface="+mj-ea"/>
                <a:cs typeface="+mj-cs"/>
              </a:rPr>
            </a:br>
            <a:r>
              <a:rPr lang="fr-FR" sz="4000" dirty="0" smtClean="0">
                <a:latin typeface="Arial Narrow" charset="0"/>
                <a:ea typeface="+mj-ea"/>
                <a:cs typeface="+mj-cs"/>
              </a:rPr>
              <a:t>Lycée </a:t>
            </a:r>
            <a:r>
              <a:rPr lang="fr-FR" sz="4000" smtClean="0">
                <a:latin typeface="Arial Narrow" charset="0"/>
                <a:ea typeface="+mj-ea"/>
                <a:cs typeface="+mj-cs"/>
              </a:rPr>
              <a:t>L.S Senghor</a:t>
            </a:r>
            <a:endParaRPr lang="fr-FR" sz="4000" dirty="0" smtClean="0">
              <a:latin typeface="Arial Narrow" charset="0"/>
              <a:ea typeface="+mj-ea"/>
              <a:cs typeface="+mj-cs"/>
            </a:endParaRPr>
          </a:p>
        </p:txBody>
      </p:sp>
      <p:sp>
        <p:nvSpPr>
          <p:cNvPr id="17411" name="ZoneTexte 4"/>
          <p:cNvSpPr txBox="1">
            <a:spLocks noChangeArrowheads="1"/>
          </p:cNvSpPr>
          <p:nvPr/>
        </p:nvSpPr>
        <p:spPr bwMode="auto">
          <a:xfrm>
            <a:off x="9969500" y="5400675"/>
            <a:ext cx="185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Arial Narrow" charset="0"/>
                <a:ea typeface="ＭＳ Ｐゴシック" charset="0"/>
                <a:cs typeface="ＭＳ Ｐゴシック" charset="0"/>
              </a:rPr>
              <a:t>POINTS POSITIFS</a:t>
            </a:r>
          </a:p>
        </p:txBody>
      </p:sp>
      <p:sp>
        <p:nvSpPr>
          <p:cNvPr id="29699" name="Espace réservé du contenu 6"/>
          <p:cNvSpPr txBox="1">
            <a:spLocks/>
          </p:cNvSpPr>
          <p:nvPr/>
        </p:nvSpPr>
        <p:spPr bwMode="auto">
          <a:xfrm>
            <a:off x="457200" y="6019800"/>
            <a:ext cx="83058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 2" charset="0"/>
              <a:buNone/>
            </a:pPr>
            <a:r>
              <a:rPr lang="fr-FR" sz="1800">
                <a:latin typeface="Arial Narrow" charset="0"/>
              </a:rPr>
              <a:t> </a:t>
            </a:r>
            <a:r>
              <a:rPr lang="fr-FR" sz="1800">
                <a:solidFill>
                  <a:schemeClr val="accent1"/>
                </a:solidFill>
                <a:latin typeface="Arial Narrow" charset="0"/>
              </a:rPr>
              <a:t>Expérimentation Maths/Biotechnologies - Thème: La croissance bactérienne</a:t>
            </a:r>
            <a:endParaRPr lang="fr-FR" sz="1800">
              <a:solidFill>
                <a:schemeClr val="accent1"/>
              </a:solidFill>
              <a:latin typeface="Century Gothic" charset="0"/>
            </a:endParaRPr>
          </a:p>
        </p:txBody>
      </p:sp>
      <p:sp>
        <p:nvSpPr>
          <p:cNvPr id="29700" name="Rectangle 3"/>
          <p:cNvSpPr txBox="1">
            <a:spLocks noChangeArrowheads="1"/>
          </p:cNvSpPr>
          <p:nvPr/>
        </p:nvSpPr>
        <p:spPr bwMode="auto">
          <a:xfrm>
            <a:off x="179388" y="1341438"/>
            <a:ext cx="87630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035050" indent="-3492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r>
              <a:rPr lang="fr-FR" sz="2800">
                <a:latin typeface="Arial Narrow" charset="0"/>
                <a:sym typeface="Wingdings" charset="0"/>
              </a:rPr>
              <a:t>Élèves plus réceptifs et plus sûrs d</a:t>
            </a:r>
            <a:r>
              <a:rPr lang="ja-JP" altLang="fr-FR" sz="2800">
                <a:latin typeface="Arial Narrow" charset="0"/>
                <a:sym typeface="Wingdings" charset="0"/>
              </a:rPr>
              <a:t>’</a:t>
            </a:r>
            <a:r>
              <a:rPr lang="fr-FR" sz="2800">
                <a:latin typeface="Arial Narrow" charset="0"/>
                <a:sym typeface="Wingdings" charset="0"/>
              </a:rPr>
              <a:t>eux-mêmes face à des notions qu</a:t>
            </a:r>
            <a:r>
              <a:rPr lang="ja-JP" altLang="fr-FR" sz="2800">
                <a:latin typeface="Arial Narrow" charset="0"/>
                <a:sym typeface="Wingdings" charset="0"/>
              </a:rPr>
              <a:t>’</a:t>
            </a:r>
            <a:r>
              <a:rPr lang="fr-FR" sz="2800">
                <a:latin typeface="Arial Narrow" charset="0"/>
                <a:sym typeface="Wingdings" charset="0"/>
              </a:rPr>
              <a:t>ils ont abordé précédemment.</a:t>
            </a: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</a:pPr>
            <a:r>
              <a:rPr lang="fr-FR" sz="2800" i="1">
                <a:latin typeface="Arial Narrow" charset="0"/>
                <a:sym typeface="Wingdings" charset="0"/>
              </a:rPr>
              <a:t>(« Bah oui M</a:t>
            </a:r>
            <a:r>
              <a:rPr lang="ja-JP" altLang="fr-FR" sz="2800" i="1">
                <a:latin typeface="Arial Narrow" charset="0"/>
                <a:sym typeface="Wingdings" charset="0"/>
              </a:rPr>
              <a:t>’</a:t>
            </a:r>
            <a:r>
              <a:rPr lang="fr-FR" sz="2800" i="1">
                <a:latin typeface="Arial Narrow" charset="0"/>
                <a:sym typeface="Wingdings" charset="0"/>
              </a:rPr>
              <a:t>sieur, c</a:t>
            </a:r>
            <a:r>
              <a:rPr lang="ja-JP" altLang="fr-FR" sz="2800" i="1">
                <a:latin typeface="Arial Narrow" charset="0"/>
                <a:sym typeface="Wingdings" charset="0"/>
              </a:rPr>
              <a:t>’</a:t>
            </a:r>
            <a:r>
              <a:rPr lang="fr-FR" sz="2800" i="1">
                <a:latin typeface="Arial Narrow" charset="0"/>
                <a:sym typeface="Wingdings" charset="0"/>
              </a:rPr>
              <a:t>est facile, on l</a:t>
            </a:r>
            <a:r>
              <a:rPr lang="ja-JP" altLang="fr-FR" sz="2800" i="1">
                <a:latin typeface="Arial Narrow" charset="0"/>
                <a:sym typeface="Wingdings" charset="0"/>
              </a:rPr>
              <a:t>’</a:t>
            </a:r>
            <a:r>
              <a:rPr lang="fr-FR" sz="2800" i="1">
                <a:latin typeface="Arial Narrow" charset="0"/>
                <a:sym typeface="Wingdings" charset="0"/>
              </a:rPr>
              <a:t>a vu hier !! »</a:t>
            </a:r>
            <a:endParaRPr lang="fr-FR" sz="2800" i="1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</a:pPr>
            <a:endParaRPr lang="fr-FR" sz="2800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r>
              <a:rPr lang="fr-FR" sz="2800">
                <a:latin typeface="Arial Narrow" charset="0"/>
              </a:rPr>
              <a:t>Vision moins « abstraite » de l</a:t>
            </a:r>
            <a:r>
              <a:rPr lang="ja-JP" altLang="fr-FR" sz="2800">
                <a:latin typeface="Arial Narrow" charset="0"/>
              </a:rPr>
              <a:t>’</a:t>
            </a:r>
            <a:r>
              <a:rPr lang="fr-FR" sz="2800">
                <a:latin typeface="Arial Narrow" charset="0"/>
              </a:rPr>
              <a:t>utilité des mathématiques</a:t>
            </a:r>
            <a:endParaRPr lang="fr-FR" sz="2800" i="1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 sz="2800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 sz="2800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 sz="280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39825"/>
          </a:xfrm>
        </p:spPr>
        <p:txBody>
          <a:bodyPr/>
          <a:lstStyle/>
          <a:p>
            <a:pPr eaLnBrk="1" hangingPunct="1"/>
            <a:r>
              <a:rPr lang="fr-FR">
                <a:latin typeface="Arial Narrow" charset="0"/>
                <a:ea typeface="ＭＳ Ｐゴシック" charset="0"/>
                <a:cs typeface="ＭＳ Ｐゴシック" charset="0"/>
              </a:rPr>
              <a:t>ORGANISATION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9888" y="1844675"/>
            <a:ext cx="8763000" cy="4530725"/>
          </a:xfrm>
        </p:spPr>
        <p:txBody>
          <a:bodyPr/>
          <a:lstStyle/>
          <a:p>
            <a:pPr lvl="2" eaLnBrk="1" hangingPunct="1">
              <a:buFont typeface="Wingdings" charset="0"/>
              <a:buChar char="Ø"/>
            </a:pPr>
            <a:r>
              <a:rPr lang="fr-FR" sz="2800" b="1">
                <a:latin typeface="Arial Narrow" charset="0"/>
                <a:ea typeface="ＭＳ Ｐゴシック" charset="0"/>
              </a:rPr>
              <a:t>Séance 1</a:t>
            </a:r>
            <a:r>
              <a:rPr lang="fr-FR" sz="2800">
                <a:latin typeface="Arial Narrow" charset="0"/>
                <a:ea typeface="ＭＳ Ｐゴシック" charset="0"/>
              </a:rPr>
              <a:t> : Théorie sur la croissance en cours de biotechnologies (1h30)</a:t>
            </a:r>
          </a:p>
          <a:p>
            <a:pPr lvl="4" eaLnBrk="1" hangingPunct="1">
              <a:buFont typeface="Wingdings" charset="0"/>
              <a:buChar char="Ø"/>
            </a:pPr>
            <a:r>
              <a:rPr lang="fr-FR" sz="2800">
                <a:latin typeface="Arial Narrow" charset="0"/>
                <a:ea typeface="ＭＳ Ｐゴシック" charset="0"/>
              </a:rPr>
              <a:t>Généralités sur la croissance</a:t>
            </a:r>
          </a:p>
          <a:p>
            <a:pPr lvl="4" eaLnBrk="1" hangingPunct="1">
              <a:buFont typeface="Wingdings" charset="0"/>
              <a:buChar char="Ø"/>
            </a:pPr>
            <a:r>
              <a:rPr lang="fr-FR" sz="2800">
                <a:latin typeface="Arial Narrow" charset="0"/>
                <a:ea typeface="ＭＳ Ｐゴシック" charset="0"/>
              </a:rPr>
              <a:t>Simulation d</a:t>
            </a:r>
            <a:r>
              <a:rPr lang="ja-JP" altLang="fr-FR" sz="2800">
                <a:latin typeface="Arial Narrow" charset="0"/>
                <a:ea typeface="ＭＳ Ｐゴシック" charset="0"/>
              </a:rPr>
              <a:t>’</a:t>
            </a:r>
            <a:r>
              <a:rPr lang="fr-FR" sz="2800">
                <a:latin typeface="Arial Narrow" charset="0"/>
                <a:ea typeface="ＭＳ Ｐゴシック" charset="0"/>
              </a:rPr>
              <a:t>une croissance en milieu non renouvelé</a:t>
            </a:r>
          </a:p>
          <a:p>
            <a:pPr lvl="4" eaLnBrk="1" hangingPunct="1">
              <a:buFont typeface="Wingdings" charset="0"/>
              <a:buChar char="à"/>
            </a:pPr>
            <a:r>
              <a:rPr lang="fr-FR" sz="2800" b="1" i="1">
                <a:latin typeface="Arial Narrow" charset="0"/>
                <a:ea typeface="ＭＳ Ｐゴシック" charset="0"/>
                <a:sym typeface="Wingdings" charset="0"/>
              </a:rPr>
              <a:t>La théorie s</a:t>
            </a:r>
            <a:r>
              <a:rPr lang="ja-JP" altLang="fr-FR" sz="2800" b="1" i="1">
                <a:latin typeface="Arial Narrow" charset="0"/>
                <a:ea typeface="ＭＳ Ｐゴシック" charset="0"/>
                <a:sym typeface="Wingdings" charset="0"/>
              </a:rPr>
              <a:t>’</a:t>
            </a:r>
            <a:r>
              <a:rPr lang="fr-FR" sz="2800" b="1" i="1">
                <a:latin typeface="Arial Narrow" charset="0"/>
                <a:ea typeface="ＭＳ Ｐゴシック" charset="0"/>
                <a:sym typeface="Wingdings" charset="0"/>
              </a:rPr>
              <a:t>arrête à la présentation d</a:t>
            </a:r>
            <a:r>
              <a:rPr lang="ja-JP" altLang="fr-FR" sz="2800" b="1" i="1">
                <a:latin typeface="Arial Narrow" charset="0"/>
                <a:ea typeface="ＭＳ Ｐゴシック" charset="0"/>
                <a:sym typeface="Wingdings" charset="0"/>
              </a:rPr>
              <a:t>’</a:t>
            </a:r>
            <a:r>
              <a:rPr lang="fr-FR" sz="2800" b="1" i="1">
                <a:latin typeface="Arial Narrow" charset="0"/>
                <a:ea typeface="ＭＳ Ｐゴシック" charset="0"/>
                <a:sym typeface="Wingdings" charset="0"/>
              </a:rPr>
              <a:t>une courbe de croissance, mais pas à son exploitation.</a:t>
            </a:r>
            <a:endParaRPr lang="fr-FR" sz="2800" b="1" i="1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à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eaLnBrk="1" hangingPunct="1">
              <a:buFont typeface="Wingdings" charset="0"/>
              <a:buChar char="Ø"/>
            </a:pPr>
            <a:endParaRPr lang="fr-FR" sz="28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0" name="ZoneTexte 4"/>
          <p:cNvSpPr txBox="1">
            <a:spLocks noChangeArrowheads="1"/>
          </p:cNvSpPr>
          <p:nvPr/>
        </p:nvSpPr>
        <p:spPr bwMode="auto">
          <a:xfrm>
            <a:off x="9969500" y="5400675"/>
            <a:ext cx="185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fr-FR"/>
          </a:p>
        </p:txBody>
      </p:sp>
      <p:sp>
        <p:nvSpPr>
          <p:cNvPr id="19461" name="Espace réservé du contenu 6"/>
          <p:cNvSpPr>
            <a:spLocks noGrp="1"/>
          </p:cNvSpPr>
          <p:nvPr>
            <p:ph sz="quarter" idx="2"/>
          </p:nvPr>
        </p:nvSpPr>
        <p:spPr>
          <a:xfrm>
            <a:off x="457200" y="6019800"/>
            <a:ext cx="8305800" cy="665163"/>
          </a:xfrm>
        </p:spPr>
        <p:txBody>
          <a:bodyPr/>
          <a:lstStyle/>
          <a:p>
            <a:pPr algn="ctr" eaLnBrk="1" hangingPunct="1">
              <a:buFont typeface="Wingdings 2" charset="0"/>
              <a:buNone/>
            </a:pPr>
            <a:r>
              <a:rPr lang="fr-FR" sz="180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>
                <a:solidFill>
                  <a:schemeClr val="accent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Expérimentation Maths/Biotechnologies - Thème: La croissance bactérienne</a:t>
            </a:r>
            <a:endParaRPr lang="fr-FR" sz="1800">
              <a:solidFill>
                <a:schemeClr val="accent1"/>
              </a:solidFill>
              <a:latin typeface="Century Gothic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2" name="ZoneTexte 1"/>
          <p:cNvSpPr txBox="1">
            <a:spLocks noChangeArrowheads="1"/>
          </p:cNvSpPr>
          <p:nvPr/>
        </p:nvSpPr>
        <p:spPr bwMode="auto">
          <a:xfrm>
            <a:off x="611188" y="1196975"/>
            <a:ext cx="217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fr-FR" b="1">
                <a:latin typeface="Arial Narrow" charset="0"/>
              </a:rPr>
              <a:t>Pour les élèves 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39825"/>
          </a:xfrm>
        </p:spPr>
        <p:txBody>
          <a:bodyPr/>
          <a:lstStyle/>
          <a:p>
            <a:pPr eaLnBrk="1" hangingPunct="1"/>
            <a:r>
              <a:rPr lang="fr-FR">
                <a:latin typeface="Arial Narrow" charset="0"/>
                <a:ea typeface="ＭＳ Ｐゴシック" charset="0"/>
                <a:cs typeface="ＭＳ Ｐゴシック" charset="0"/>
              </a:rPr>
              <a:t>ORGANISATION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9888" y="1844675"/>
            <a:ext cx="8763000" cy="4530725"/>
          </a:xfrm>
        </p:spPr>
        <p:txBody>
          <a:bodyPr/>
          <a:lstStyle/>
          <a:p>
            <a:pPr lvl="2" eaLnBrk="1" hangingPunct="1">
              <a:buFont typeface="Wingdings" charset="0"/>
              <a:buChar char="Ø"/>
            </a:pPr>
            <a:r>
              <a:rPr lang="fr-FR" sz="2800" b="1">
                <a:latin typeface="Arial Narrow" charset="0"/>
                <a:ea typeface="ＭＳ Ｐゴシック" charset="0"/>
              </a:rPr>
              <a:t>Séance 2</a:t>
            </a:r>
            <a:r>
              <a:rPr lang="fr-FR" sz="2800">
                <a:latin typeface="Arial Narrow" charset="0"/>
                <a:ea typeface="ＭＳ Ｐゴシック" charset="0"/>
              </a:rPr>
              <a:t> : Activités technologiques de biotechnologies (4h)</a:t>
            </a:r>
          </a:p>
          <a:p>
            <a:pPr lvl="4" eaLnBrk="1" hangingPunct="1">
              <a:buFont typeface="Wingdings" charset="0"/>
              <a:buChar char="Ø"/>
            </a:pPr>
            <a:r>
              <a:rPr lang="fr-FR" sz="2800">
                <a:latin typeface="Arial Narrow" charset="0"/>
                <a:ea typeface="ＭＳ Ｐゴシック" charset="0"/>
              </a:rPr>
              <a:t>Réalisation d</a:t>
            </a:r>
            <a:r>
              <a:rPr lang="ja-JP" altLang="fr-FR" sz="2800">
                <a:latin typeface="Arial Narrow" charset="0"/>
                <a:ea typeface="ＭＳ Ｐゴシック" charset="0"/>
              </a:rPr>
              <a:t>’</a:t>
            </a:r>
            <a:r>
              <a:rPr lang="fr-FR" sz="2800">
                <a:latin typeface="Arial Narrow" charset="0"/>
                <a:ea typeface="ＭＳ Ｐゴシック" charset="0"/>
              </a:rPr>
              <a:t>une croissance bactérienne en milieu non renouvelé</a:t>
            </a:r>
          </a:p>
          <a:p>
            <a:pPr lvl="4" eaLnBrk="1" hangingPunct="1">
              <a:buFont typeface="Wingdings" charset="0"/>
              <a:buChar char="à"/>
            </a:pPr>
            <a:r>
              <a:rPr lang="fr-FR" sz="2800" b="1" i="1">
                <a:latin typeface="Arial Narrow" charset="0"/>
                <a:ea typeface="ＭＳ Ｐゴシック" charset="0"/>
                <a:sym typeface="Wingdings" charset="0"/>
              </a:rPr>
              <a:t>Les élèves ont pour consigne de noter leurs résultats expérimentaux (dans un tableau de synthèse) en vue d</a:t>
            </a:r>
            <a:r>
              <a:rPr lang="ja-JP" altLang="fr-FR" sz="2800" b="1" i="1">
                <a:latin typeface="Arial Narrow" charset="0"/>
                <a:ea typeface="ＭＳ Ｐゴシック" charset="0"/>
                <a:sym typeface="Wingdings" charset="0"/>
              </a:rPr>
              <a:t>’</a:t>
            </a:r>
            <a:r>
              <a:rPr lang="fr-FR" sz="2800" b="1" i="1">
                <a:latin typeface="Arial Narrow" charset="0"/>
                <a:ea typeface="ＭＳ Ｐゴシック" charset="0"/>
                <a:sym typeface="Wingdings" charset="0"/>
              </a:rPr>
              <a:t>une interprétation en maths.</a:t>
            </a:r>
            <a:endParaRPr lang="fr-FR" sz="2800" b="1" i="1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à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eaLnBrk="1" hangingPunct="1">
              <a:buFont typeface="Wingdings" charset="0"/>
              <a:buChar char="Ø"/>
            </a:pPr>
            <a:endParaRPr lang="fr-FR" sz="28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ZoneTexte 4"/>
          <p:cNvSpPr txBox="1">
            <a:spLocks noChangeArrowheads="1"/>
          </p:cNvSpPr>
          <p:nvPr/>
        </p:nvSpPr>
        <p:spPr bwMode="auto">
          <a:xfrm>
            <a:off x="9969500" y="5400675"/>
            <a:ext cx="185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fr-FR"/>
          </a:p>
        </p:txBody>
      </p:sp>
      <p:sp>
        <p:nvSpPr>
          <p:cNvPr id="20485" name="Espace réservé du contenu 6"/>
          <p:cNvSpPr>
            <a:spLocks noGrp="1"/>
          </p:cNvSpPr>
          <p:nvPr>
            <p:ph sz="quarter" idx="2"/>
          </p:nvPr>
        </p:nvSpPr>
        <p:spPr>
          <a:xfrm>
            <a:off x="457200" y="6019800"/>
            <a:ext cx="8305800" cy="665163"/>
          </a:xfrm>
        </p:spPr>
        <p:txBody>
          <a:bodyPr/>
          <a:lstStyle/>
          <a:p>
            <a:pPr algn="ctr" eaLnBrk="1" hangingPunct="1">
              <a:buFont typeface="Wingdings 2" charset="0"/>
              <a:buNone/>
            </a:pPr>
            <a:r>
              <a:rPr lang="fr-FR" sz="180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>
                <a:solidFill>
                  <a:schemeClr val="accent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Expérimentation Maths/Biotechnologies - Thème: La croissance bactérienne</a:t>
            </a:r>
            <a:endParaRPr lang="fr-FR" sz="1800">
              <a:solidFill>
                <a:schemeClr val="accent1"/>
              </a:solidFill>
              <a:latin typeface="Century Gothic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6" name="ZoneTexte 1"/>
          <p:cNvSpPr txBox="1">
            <a:spLocks noChangeArrowheads="1"/>
          </p:cNvSpPr>
          <p:nvPr/>
        </p:nvSpPr>
        <p:spPr bwMode="auto">
          <a:xfrm>
            <a:off x="611188" y="1196975"/>
            <a:ext cx="217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fr-FR" b="1">
                <a:latin typeface="Arial Narrow" charset="0"/>
              </a:rPr>
              <a:t>Pour les élèves 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39825"/>
          </a:xfrm>
        </p:spPr>
        <p:txBody>
          <a:bodyPr/>
          <a:lstStyle/>
          <a:p>
            <a:pPr eaLnBrk="1" hangingPunct="1"/>
            <a:r>
              <a:rPr lang="fr-FR">
                <a:latin typeface="Arial Narrow" charset="0"/>
                <a:ea typeface="ＭＳ Ｐゴシック" charset="0"/>
                <a:cs typeface="ＭＳ Ｐゴシック" charset="0"/>
              </a:rPr>
              <a:t>ORGANISATION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9888" y="1844675"/>
            <a:ext cx="8763000" cy="4530725"/>
          </a:xfrm>
        </p:spPr>
        <p:txBody>
          <a:bodyPr/>
          <a:lstStyle/>
          <a:p>
            <a:pPr lvl="2" eaLnBrk="1" hangingPunct="1">
              <a:buFont typeface="Wingdings" charset="0"/>
              <a:buChar char="Ø"/>
            </a:pPr>
            <a:r>
              <a:rPr lang="fr-FR" sz="2800" b="1">
                <a:latin typeface="Arial Narrow" charset="0"/>
                <a:ea typeface="ＭＳ Ｐゴシック" charset="0"/>
              </a:rPr>
              <a:t>Séance 3</a:t>
            </a:r>
            <a:r>
              <a:rPr lang="fr-FR" sz="2800">
                <a:latin typeface="Arial Narrow" charset="0"/>
                <a:ea typeface="ＭＳ Ｐゴシック" charset="0"/>
              </a:rPr>
              <a:t> : Séance de travaux dirigés en maths (1h20)</a:t>
            </a:r>
          </a:p>
          <a:p>
            <a:pPr lvl="4" eaLnBrk="1" hangingPunct="1">
              <a:buFont typeface="Wingdings" charset="0"/>
              <a:buChar char="Ø"/>
            </a:pPr>
            <a:r>
              <a:rPr lang="fr-FR" sz="2800">
                <a:latin typeface="Arial Narrow" charset="0"/>
                <a:ea typeface="ＭＳ Ｐゴシック" charset="0"/>
              </a:rPr>
              <a:t>Modélisation des courbes de croissance à partir des résultats expérimentaux obtenus en biotechnologie</a:t>
            </a:r>
          </a:p>
          <a:p>
            <a:pPr lvl="4" eaLnBrk="1" hangingPunct="1">
              <a:buFont typeface="Wingdings" charset="0"/>
              <a:buChar char="Ø"/>
            </a:pPr>
            <a:r>
              <a:rPr lang="fr-FR" sz="2800">
                <a:latin typeface="Arial Narrow" charset="0"/>
                <a:ea typeface="ＭＳ Ｐゴシック" charset="0"/>
              </a:rPr>
              <a:t>Détermination des constantes cinétiques Qx et G (par le calcul et par méthode graphique)</a:t>
            </a:r>
          </a:p>
          <a:p>
            <a:pPr lvl="4" eaLnBrk="1" hangingPunct="1">
              <a:buFont typeface="Wingdings 2" charset="0"/>
              <a:buNone/>
            </a:pPr>
            <a:endParaRPr lang="fr-FR" sz="2800" b="1" i="1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à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eaLnBrk="1" hangingPunct="1">
              <a:buFont typeface="Wingdings" charset="0"/>
              <a:buChar char="Ø"/>
            </a:pPr>
            <a:endParaRPr lang="fr-FR" sz="28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8" name="ZoneTexte 4"/>
          <p:cNvSpPr txBox="1">
            <a:spLocks noChangeArrowheads="1"/>
          </p:cNvSpPr>
          <p:nvPr/>
        </p:nvSpPr>
        <p:spPr bwMode="auto">
          <a:xfrm>
            <a:off x="9969500" y="5400675"/>
            <a:ext cx="185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fr-FR"/>
          </a:p>
        </p:txBody>
      </p:sp>
      <p:sp>
        <p:nvSpPr>
          <p:cNvPr id="21509" name="Espace réservé du contenu 6"/>
          <p:cNvSpPr>
            <a:spLocks noGrp="1"/>
          </p:cNvSpPr>
          <p:nvPr>
            <p:ph sz="quarter" idx="2"/>
          </p:nvPr>
        </p:nvSpPr>
        <p:spPr>
          <a:xfrm>
            <a:off x="457200" y="6019800"/>
            <a:ext cx="8305800" cy="665163"/>
          </a:xfrm>
        </p:spPr>
        <p:txBody>
          <a:bodyPr/>
          <a:lstStyle/>
          <a:p>
            <a:pPr algn="ctr" eaLnBrk="1" hangingPunct="1">
              <a:buFont typeface="Wingdings 2" charset="0"/>
              <a:buNone/>
            </a:pPr>
            <a:r>
              <a:rPr lang="fr-FR" sz="180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>
                <a:solidFill>
                  <a:schemeClr val="accent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Expérimentation Maths/Biotechnologies - Thème: La croissance bactérienne</a:t>
            </a:r>
            <a:endParaRPr lang="fr-FR" sz="1800">
              <a:solidFill>
                <a:schemeClr val="accent1"/>
              </a:solidFill>
              <a:latin typeface="Century Gothic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10" name="ZoneTexte 1"/>
          <p:cNvSpPr txBox="1">
            <a:spLocks noChangeArrowheads="1"/>
          </p:cNvSpPr>
          <p:nvPr/>
        </p:nvSpPr>
        <p:spPr bwMode="auto">
          <a:xfrm>
            <a:off x="611188" y="1196975"/>
            <a:ext cx="217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fr-FR" b="1">
                <a:latin typeface="Arial Narrow" charset="0"/>
              </a:rPr>
              <a:t>Pour les élèves 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39825"/>
          </a:xfrm>
        </p:spPr>
        <p:txBody>
          <a:bodyPr/>
          <a:lstStyle/>
          <a:p>
            <a:pPr eaLnBrk="1" hangingPunct="1"/>
            <a:r>
              <a:rPr lang="fr-FR">
                <a:latin typeface="Arial Narrow" charset="0"/>
                <a:ea typeface="ＭＳ Ｐゴシック" charset="0"/>
                <a:cs typeface="ＭＳ Ｐゴシック" charset="0"/>
              </a:rPr>
              <a:t>ORGANISATION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9888" y="1844675"/>
            <a:ext cx="8763000" cy="4530725"/>
          </a:xfrm>
        </p:spPr>
        <p:txBody>
          <a:bodyPr/>
          <a:lstStyle/>
          <a:p>
            <a:pPr lvl="2" eaLnBrk="1" hangingPunct="1">
              <a:buFont typeface="Wingdings" charset="0"/>
              <a:buChar char="Ø"/>
            </a:pPr>
            <a:r>
              <a:rPr lang="fr-FR" sz="2800" b="1">
                <a:latin typeface="Arial Narrow" charset="0"/>
                <a:ea typeface="ＭＳ Ｐゴシック" charset="0"/>
              </a:rPr>
              <a:t>Séance 4</a:t>
            </a:r>
            <a:r>
              <a:rPr lang="fr-FR" sz="2800">
                <a:latin typeface="Arial Narrow" charset="0"/>
                <a:ea typeface="ＭＳ Ｐゴシック" charset="0"/>
              </a:rPr>
              <a:t> : Suite du cours de biotechnologies (1h30)</a:t>
            </a:r>
          </a:p>
          <a:p>
            <a:pPr lvl="4" eaLnBrk="1" hangingPunct="1">
              <a:buFont typeface="Wingdings" charset="0"/>
              <a:buChar char="Ø"/>
            </a:pPr>
            <a:r>
              <a:rPr lang="fr-FR" sz="2800">
                <a:latin typeface="Arial Narrow" charset="0"/>
                <a:ea typeface="ＭＳ Ｐゴシック" charset="0"/>
              </a:rPr>
              <a:t>Réinvestissement des acquis des élèves pour formaliser les notions sur Qx, G et leur détermination</a:t>
            </a:r>
          </a:p>
          <a:p>
            <a:pPr lvl="4" eaLnBrk="1" hangingPunct="1">
              <a:buFont typeface="Wingdings 2" charset="0"/>
              <a:buNone/>
            </a:pPr>
            <a:endParaRPr lang="fr-FR" sz="2800">
              <a:latin typeface="Arial Narrow" charset="0"/>
              <a:ea typeface="ＭＳ Ｐゴシック" charset="0"/>
            </a:endParaRPr>
          </a:p>
          <a:p>
            <a:pPr lvl="4" eaLnBrk="1" hangingPunct="1">
              <a:buFont typeface="Wingdings" charset="0"/>
              <a:buChar char="Ø"/>
            </a:pPr>
            <a:r>
              <a:rPr lang="fr-FR" sz="2800">
                <a:latin typeface="Arial Narrow" charset="0"/>
                <a:ea typeface="ＭＳ Ｐゴシック" charset="0"/>
              </a:rPr>
              <a:t>Analyse des résultats expérimentaux prétraités en maths pour conclure aux conditions optimales de croissance.</a:t>
            </a:r>
          </a:p>
          <a:p>
            <a:pPr lvl="4" eaLnBrk="1" hangingPunct="1">
              <a:buFont typeface="Wingdings 2" charset="0"/>
              <a:buNone/>
            </a:pPr>
            <a:endParaRPr lang="fr-FR" sz="2800" b="1" i="1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à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eaLnBrk="1" hangingPunct="1">
              <a:buFont typeface="Wingdings" charset="0"/>
              <a:buChar char="Ø"/>
            </a:pPr>
            <a:endParaRPr lang="fr-FR" sz="28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2" name="ZoneTexte 4"/>
          <p:cNvSpPr txBox="1">
            <a:spLocks noChangeArrowheads="1"/>
          </p:cNvSpPr>
          <p:nvPr/>
        </p:nvSpPr>
        <p:spPr bwMode="auto">
          <a:xfrm>
            <a:off x="9969500" y="5400675"/>
            <a:ext cx="185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fr-FR"/>
          </a:p>
        </p:txBody>
      </p:sp>
      <p:sp>
        <p:nvSpPr>
          <p:cNvPr id="22533" name="Espace réservé du contenu 6"/>
          <p:cNvSpPr>
            <a:spLocks noGrp="1"/>
          </p:cNvSpPr>
          <p:nvPr>
            <p:ph sz="quarter" idx="2"/>
          </p:nvPr>
        </p:nvSpPr>
        <p:spPr>
          <a:xfrm>
            <a:off x="457200" y="6019800"/>
            <a:ext cx="8305800" cy="665163"/>
          </a:xfrm>
        </p:spPr>
        <p:txBody>
          <a:bodyPr/>
          <a:lstStyle/>
          <a:p>
            <a:pPr algn="ctr" eaLnBrk="1" hangingPunct="1">
              <a:buFont typeface="Wingdings 2" charset="0"/>
              <a:buNone/>
            </a:pPr>
            <a:r>
              <a:rPr lang="fr-FR" sz="180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>
                <a:solidFill>
                  <a:schemeClr val="accent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Expérimentation Maths/Biotechnologies - Thème: La croissance bactérienne</a:t>
            </a:r>
            <a:endParaRPr lang="fr-FR" sz="1800">
              <a:solidFill>
                <a:schemeClr val="accent1"/>
              </a:solidFill>
              <a:latin typeface="Century Gothic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4" name="ZoneTexte 1"/>
          <p:cNvSpPr txBox="1">
            <a:spLocks noChangeArrowheads="1"/>
          </p:cNvSpPr>
          <p:nvPr/>
        </p:nvSpPr>
        <p:spPr bwMode="auto">
          <a:xfrm>
            <a:off x="611188" y="1196975"/>
            <a:ext cx="217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fr-FR" b="1">
                <a:latin typeface="Arial Narrow" charset="0"/>
              </a:rPr>
              <a:t>Pour les élèves 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latin typeface="Arial Narrow" charset="0"/>
                <a:ea typeface="+mj-ea"/>
                <a:cs typeface="+mj-cs"/>
              </a:rPr>
              <a:t>DIFFICULTES RENCONTREES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25538"/>
            <a:ext cx="8763000" cy="4530725"/>
          </a:xfrm>
        </p:spPr>
        <p:txBody>
          <a:bodyPr/>
          <a:lstStyle/>
          <a:p>
            <a:pPr lvl="2" eaLnBrk="1" hangingPunct="1">
              <a:buFont typeface="Wingdings" charset="0"/>
              <a:buChar char="Ø"/>
            </a:pPr>
            <a:r>
              <a:rPr lang="fr-FR" sz="2800" b="1">
                <a:latin typeface="Arial Narrow" charset="0"/>
                <a:ea typeface="ＭＳ Ｐゴシック" charset="0"/>
              </a:rPr>
              <a:t>Convergence entre les programmes </a:t>
            </a:r>
            <a:r>
              <a:rPr lang="fr-FR" sz="2800">
                <a:latin typeface="Arial Narrow" charset="0"/>
                <a:ea typeface="ＭＳ Ｐゴシック" charset="0"/>
              </a:rPr>
              <a:t>:</a:t>
            </a:r>
          </a:p>
          <a:p>
            <a:pPr lvl="2" eaLnBrk="1" hangingPunct="1">
              <a:buFont typeface="Wingdings 2" charset="0"/>
              <a:buNone/>
            </a:pPr>
            <a:r>
              <a:rPr lang="fr-FR" sz="2800">
                <a:latin typeface="Arial Narrow" charset="0"/>
                <a:ea typeface="ＭＳ Ｐゴシック" charset="0"/>
                <a:sym typeface="Wingdings" charset="0"/>
              </a:rPr>
              <a:t>	Croissance traitée en biotechnologie à un moment où les fonctions log sont traitées depuis longtemps en maths</a:t>
            </a:r>
          </a:p>
          <a:p>
            <a:pPr lvl="2" eaLnBrk="1" hangingPunct="1">
              <a:buFont typeface="Wingdings" charset="0"/>
              <a:buChar char="à"/>
            </a:pPr>
            <a:r>
              <a:rPr lang="fr-FR" sz="2800">
                <a:latin typeface="Arial Narrow" charset="0"/>
                <a:ea typeface="ＭＳ Ｐゴシック" charset="0"/>
                <a:sym typeface="Wingdings" charset="0"/>
              </a:rPr>
              <a:t>Perte de temps sur la progression de maths?</a:t>
            </a:r>
          </a:p>
          <a:p>
            <a:pPr lvl="2" eaLnBrk="1" hangingPunct="1">
              <a:buFont typeface="Wingdings 2" charset="0"/>
              <a:buNone/>
            </a:pPr>
            <a:endParaRPr lang="fr-FR" sz="2800">
              <a:latin typeface="Arial Narrow" charset="0"/>
              <a:ea typeface="ＭＳ Ｐゴシック" charset="0"/>
              <a:sym typeface="Wingdings" charset="0"/>
            </a:endParaRPr>
          </a:p>
          <a:p>
            <a:pPr lvl="2" eaLnBrk="1" hangingPunct="1">
              <a:buFont typeface="Wingdings" charset="0"/>
              <a:buChar char="Ø"/>
            </a:pPr>
            <a:r>
              <a:rPr lang="fr-FR" sz="2800" b="1">
                <a:latin typeface="Arial Narrow" charset="0"/>
                <a:ea typeface="ＭＳ Ｐゴシック" charset="0"/>
              </a:rPr>
              <a:t>Organisation horaire pour les professeurs </a:t>
            </a:r>
            <a:r>
              <a:rPr lang="fr-FR" sz="2800">
                <a:latin typeface="Arial Narrow" charset="0"/>
                <a:ea typeface="ＭＳ Ｐゴシック" charset="0"/>
              </a:rPr>
              <a:t>:</a:t>
            </a:r>
          </a:p>
          <a:p>
            <a:pPr lvl="2" eaLnBrk="1" hangingPunct="1">
              <a:buFont typeface="Wingdings 2" charset="0"/>
              <a:buNone/>
            </a:pPr>
            <a:r>
              <a:rPr lang="fr-FR" sz="2800">
                <a:latin typeface="Arial Narrow" charset="0"/>
                <a:ea typeface="ＭＳ Ｐゴシック" charset="0"/>
                <a:sym typeface="Wingdings" charset="0"/>
              </a:rPr>
              <a:t> Nécessité de prendre du temps pour découvrir les activités de l</a:t>
            </a:r>
            <a:r>
              <a:rPr lang="ja-JP" altLang="fr-FR" sz="2800">
                <a:latin typeface="Arial Narrow" charset="0"/>
                <a:ea typeface="ＭＳ Ｐゴシック" charset="0"/>
                <a:sym typeface="Wingdings" charset="0"/>
              </a:rPr>
              <a:t>’</a:t>
            </a:r>
            <a:r>
              <a:rPr lang="fr-FR" sz="2800">
                <a:latin typeface="Arial Narrow" charset="0"/>
                <a:ea typeface="ＭＳ Ｐゴシック" charset="0"/>
                <a:sym typeface="Wingdings" charset="0"/>
              </a:rPr>
              <a:t>autre = parfois difficile avec les contraintes d</a:t>
            </a:r>
            <a:r>
              <a:rPr lang="ja-JP" altLang="fr-FR" sz="2800">
                <a:latin typeface="Arial Narrow" charset="0"/>
                <a:ea typeface="ＭＳ Ｐゴシック" charset="0"/>
                <a:sym typeface="Wingdings" charset="0"/>
              </a:rPr>
              <a:t>’</a:t>
            </a:r>
            <a:r>
              <a:rPr lang="fr-FR" sz="2800">
                <a:latin typeface="Arial Narrow" charset="0"/>
                <a:ea typeface="ＭＳ Ｐゴシック" charset="0"/>
                <a:sym typeface="Wingdings" charset="0"/>
              </a:rPr>
              <a:t>EDT de chacun</a:t>
            </a:r>
          </a:p>
          <a:p>
            <a:pPr lvl="2" eaLnBrk="1" hangingPunct="1">
              <a:buFont typeface="Wingdings" charset="0"/>
              <a:buChar char="à"/>
            </a:pPr>
            <a:endParaRPr lang="fr-FR" sz="2800">
              <a:latin typeface="Arial Narrow" charset="0"/>
              <a:ea typeface="ＭＳ Ｐゴシック" charset="0"/>
              <a:sym typeface="Wingdings" charset="0"/>
            </a:endParaRPr>
          </a:p>
          <a:p>
            <a:pPr lvl="2" eaLnBrk="1" hangingPunct="1">
              <a:buFont typeface="Wingdings 2" charset="0"/>
              <a:buNone/>
            </a:pPr>
            <a:endParaRPr lang="fr-FR" sz="28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 2" charset="0"/>
              <a:buNone/>
            </a:pPr>
            <a:endParaRPr lang="fr-FR" sz="28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8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eaLnBrk="1" hangingPunct="1">
              <a:buFont typeface="Wingdings" charset="0"/>
              <a:buChar char="Ø"/>
            </a:pPr>
            <a:endParaRPr lang="fr-FR" sz="28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4" name="ZoneTexte 4"/>
          <p:cNvSpPr txBox="1">
            <a:spLocks noChangeArrowheads="1"/>
          </p:cNvSpPr>
          <p:nvPr/>
        </p:nvSpPr>
        <p:spPr bwMode="auto">
          <a:xfrm>
            <a:off x="9969500" y="5400675"/>
            <a:ext cx="185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fr-FR"/>
          </a:p>
        </p:txBody>
      </p:sp>
      <p:sp>
        <p:nvSpPr>
          <p:cNvPr id="25605" name="Espace réservé du contenu 6"/>
          <p:cNvSpPr>
            <a:spLocks noGrp="1"/>
          </p:cNvSpPr>
          <p:nvPr>
            <p:ph sz="quarter" idx="2"/>
          </p:nvPr>
        </p:nvSpPr>
        <p:spPr>
          <a:xfrm>
            <a:off x="457200" y="6019800"/>
            <a:ext cx="8305800" cy="665163"/>
          </a:xfrm>
        </p:spPr>
        <p:txBody>
          <a:bodyPr/>
          <a:lstStyle/>
          <a:p>
            <a:pPr algn="ctr" eaLnBrk="1" hangingPunct="1">
              <a:buFont typeface="Wingdings 2" charset="0"/>
              <a:buNone/>
            </a:pPr>
            <a:r>
              <a:rPr lang="fr-FR" sz="180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>
                <a:solidFill>
                  <a:schemeClr val="accent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Expérimentation Maths/Biotechnologies - Thème: La croissance bactérienne</a:t>
            </a:r>
            <a:endParaRPr lang="fr-FR" sz="1800">
              <a:solidFill>
                <a:schemeClr val="accent1"/>
              </a:solidFill>
              <a:latin typeface="Century Gothic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latin typeface="Arial Narrow" charset="0"/>
                <a:ea typeface="+mj-ea"/>
                <a:cs typeface="+mj-cs"/>
              </a:rPr>
              <a:t>DIFFICULTES RENCONTREES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268413"/>
            <a:ext cx="8763000" cy="4530725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fr-FR" sz="2800" b="1">
                <a:latin typeface="Arial Narrow" charset="0"/>
                <a:ea typeface="ＭＳ Ｐゴシック" charset="0"/>
              </a:rPr>
              <a:t>Gestion des résultats expérimentaux en maths</a:t>
            </a:r>
          </a:p>
          <a:p>
            <a:pPr lvl="2" eaLnBrk="1" hangingPunct="1">
              <a:lnSpc>
                <a:spcPct val="90000"/>
              </a:lnSpc>
              <a:buFont typeface="Wingdings 2" charset="0"/>
              <a:buNone/>
            </a:pPr>
            <a:r>
              <a:rPr lang="fr-FR" sz="2800">
                <a:latin typeface="Arial Narrow" charset="0"/>
                <a:ea typeface="ＭＳ Ｐゴシック" charset="0"/>
              </a:rPr>
              <a:t>	Chaque élève obtient un nuage de points différent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à"/>
            </a:pPr>
            <a:r>
              <a:rPr lang="fr-FR" sz="2800">
                <a:latin typeface="Arial Narrow" charset="0"/>
                <a:ea typeface="ＭＳ Ｐゴシック" charset="0"/>
                <a:sym typeface="Wingdings" charset="0"/>
              </a:rPr>
              <a:t>Trop de données à exploiter sur le créneau horaire de maths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à"/>
            </a:pPr>
            <a:endParaRPr lang="fr-FR" sz="2800">
              <a:latin typeface="Arial Narrow" charset="0"/>
              <a:ea typeface="ＭＳ Ｐゴシック" charset="0"/>
              <a:sym typeface="Wingdings" charset="0"/>
            </a:endParaRPr>
          </a:p>
          <a:p>
            <a:pPr lvl="2"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fr-FR" sz="2800" b="1">
                <a:latin typeface="Arial Narrow" charset="0"/>
                <a:ea typeface="ＭＳ Ｐゴシック" charset="0"/>
              </a:rPr>
              <a:t>Interprétation des résultats au sens « biologique »</a:t>
            </a:r>
          </a:p>
          <a:p>
            <a:pPr lvl="2" eaLnBrk="1" hangingPunct="1">
              <a:lnSpc>
                <a:spcPct val="90000"/>
              </a:lnSpc>
              <a:buFont typeface="Wingdings 2" charset="0"/>
              <a:buNone/>
            </a:pPr>
            <a:r>
              <a:rPr lang="fr-FR" sz="2800">
                <a:latin typeface="Arial Narrow" charset="0"/>
                <a:ea typeface="ＭＳ Ｐゴシック" charset="0"/>
              </a:rPr>
              <a:t>	Exploitation des résultats expérimentaux difficiles à faire en maths lorsqu</a:t>
            </a:r>
            <a:r>
              <a:rPr lang="ja-JP" altLang="fr-FR" sz="2800">
                <a:latin typeface="Arial Narrow" charset="0"/>
                <a:ea typeface="ＭＳ Ｐゴシック" charset="0"/>
              </a:rPr>
              <a:t>’</a:t>
            </a:r>
            <a:r>
              <a:rPr lang="fr-FR" sz="2800">
                <a:latin typeface="Arial Narrow" charset="0"/>
                <a:ea typeface="ＭＳ Ｐゴシック" charset="0"/>
              </a:rPr>
              <a:t>il y a des aléas expérimentaux (divergences de résultats entre élèves, erreurs expérimentales…)</a:t>
            </a:r>
          </a:p>
          <a:p>
            <a:pPr lvl="2" eaLnBrk="1" hangingPunct="1">
              <a:lnSpc>
                <a:spcPct val="90000"/>
              </a:lnSpc>
              <a:buFont typeface="Wingdings 2" charset="0"/>
              <a:buNone/>
            </a:pPr>
            <a:endParaRPr lang="fr-FR" sz="2800">
              <a:latin typeface="Arial Narrow" charset="0"/>
              <a:ea typeface="ＭＳ Ｐゴシック" charset="0"/>
            </a:endParaRPr>
          </a:p>
          <a:p>
            <a:pPr lvl="2" eaLnBrk="1" hangingPunct="1">
              <a:lnSpc>
                <a:spcPct val="90000"/>
              </a:lnSpc>
              <a:buFont typeface="Wingdings 2" charset="0"/>
              <a:buNone/>
            </a:pPr>
            <a:endParaRPr lang="fr-FR" sz="2800">
              <a:latin typeface="Arial Narrow" charset="0"/>
              <a:ea typeface="ＭＳ Ｐゴシック" charset="0"/>
            </a:endParaRPr>
          </a:p>
          <a:p>
            <a:pPr lvl="2" eaLnBrk="1" hangingPunct="1">
              <a:lnSpc>
                <a:spcPct val="90000"/>
              </a:lnSpc>
              <a:buFont typeface="Wingdings" charset="0"/>
              <a:buChar char="Ø"/>
            </a:pPr>
            <a:endParaRPr lang="fr-FR" sz="2800">
              <a:latin typeface="Arial Narrow" charset="0"/>
              <a:ea typeface="ＭＳ Ｐゴシック" charset="0"/>
            </a:endParaRPr>
          </a:p>
          <a:p>
            <a:pPr lvl="2" eaLnBrk="1" hangingPunct="1">
              <a:lnSpc>
                <a:spcPct val="90000"/>
              </a:lnSpc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lnSpc>
                <a:spcPct val="90000"/>
              </a:lnSpc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lnSpc>
                <a:spcPct val="90000"/>
              </a:lnSpc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lnSpc>
                <a:spcPct val="90000"/>
              </a:lnSpc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lvl="2" eaLnBrk="1" hangingPunct="1">
              <a:lnSpc>
                <a:spcPct val="90000"/>
              </a:lnSpc>
              <a:buFont typeface="Wingdings" charset="0"/>
              <a:buChar char="Ø"/>
            </a:pPr>
            <a:endParaRPr lang="fr-FR" sz="2400">
              <a:latin typeface="Arial Narrow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Ø"/>
            </a:pPr>
            <a:endParaRPr lang="fr-FR" sz="28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8" name="ZoneTexte 4"/>
          <p:cNvSpPr txBox="1">
            <a:spLocks noChangeArrowheads="1"/>
          </p:cNvSpPr>
          <p:nvPr/>
        </p:nvSpPr>
        <p:spPr bwMode="auto">
          <a:xfrm>
            <a:off x="9969500" y="5400675"/>
            <a:ext cx="185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fr-FR"/>
          </a:p>
        </p:txBody>
      </p:sp>
      <p:sp>
        <p:nvSpPr>
          <p:cNvPr id="26629" name="Espace réservé du contenu 6"/>
          <p:cNvSpPr>
            <a:spLocks noGrp="1"/>
          </p:cNvSpPr>
          <p:nvPr>
            <p:ph sz="quarter" idx="2"/>
          </p:nvPr>
        </p:nvSpPr>
        <p:spPr>
          <a:xfrm>
            <a:off x="457200" y="6019800"/>
            <a:ext cx="8305800" cy="665163"/>
          </a:xfrm>
        </p:spPr>
        <p:txBody>
          <a:bodyPr/>
          <a:lstStyle/>
          <a:p>
            <a:pPr algn="ctr" eaLnBrk="1" hangingPunct="1">
              <a:buFont typeface="Wingdings 2" charset="0"/>
              <a:buNone/>
            </a:pPr>
            <a:r>
              <a:rPr lang="fr-FR" sz="180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>
                <a:solidFill>
                  <a:schemeClr val="accent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Expérimentation Maths/Biotechnologies - Thème: La croissance bactérienne</a:t>
            </a:r>
            <a:endParaRPr lang="fr-FR" sz="1800">
              <a:solidFill>
                <a:schemeClr val="accent1"/>
              </a:solidFill>
              <a:latin typeface="Century Gothic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Arial Narrow" charset="0"/>
                <a:ea typeface="ＭＳ Ｐゴシック" charset="0"/>
                <a:cs typeface="ＭＳ Ｐゴシック" charset="0"/>
              </a:rPr>
              <a:t>POINTS POSITIFS</a:t>
            </a:r>
          </a:p>
        </p:txBody>
      </p:sp>
      <p:sp>
        <p:nvSpPr>
          <p:cNvPr id="27651" name="Espace réservé du contenu 6"/>
          <p:cNvSpPr txBox="1">
            <a:spLocks/>
          </p:cNvSpPr>
          <p:nvPr/>
        </p:nvSpPr>
        <p:spPr bwMode="auto">
          <a:xfrm>
            <a:off x="457200" y="6019800"/>
            <a:ext cx="83058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 2" charset="0"/>
              <a:buNone/>
            </a:pPr>
            <a:r>
              <a:rPr lang="fr-FR" sz="1800">
                <a:latin typeface="Arial Narrow" charset="0"/>
              </a:rPr>
              <a:t> </a:t>
            </a:r>
            <a:r>
              <a:rPr lang="fr-FR" sz="1800">
                <a:solidFill>
                  <a:schemeClr val="accent1"/>
                </a:solidFill>
                <a:latin typeface="Arial Narrow" charset="0"/>
              </a:rPr>
              <a:t>Expérimentation Maths/Biotechnologies - Thème: La croissance bactérienne</a:t>
            </a:r>
            <a:endParaRPr lang="fr-FR" sz="1800">
              <a:solidFill>
                <a:schemeClr val="accent1"/>
              </a:solidFill>
              <a:latin typeface="Century Gothic" charset="0"/>
            </a:endParaRPr>
          </a:p>
        </p:txBody>
      </p:sp>
      <p:sp>
        <p:nvSpPr>
          <p:cNvPr id="27652" name="Rectangle 3"/>
          <p:cNvSpPr txBox="1">
            <a:spLocks noChangeArrowheads="1"/>
          </p:cNvSpPr>
          <p:nvPr/>
        </p:nvSpPr>
        <p:spPr bwMode="auto">
          <a:xfrm>
            <a:off x="179388" y="1196975"/>
            <a:ext cx="87630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035050" indent="-3492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r>
              <a:rPr lang="fr-FR" sz="2800">
                <a:latin typeface="Arial Narrow" charset="0"/>
              </a:rPr>
              <a:t>Harmonisation du vocabulaire entre maths et biotechnologie </a:t>
            </a:r>
          </a:p>
          <a:p>
            <a:pPr lvl="3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à"/>
            </a:pPr>
            <a:r>
              <a:rPr lang="fr-FR" sz="2800">
                <a:latin typeface="Arial Narrow" charset="0"/>
                <a:sym typeface="Wingdings" charset="0"/>
              </a:rPr>
              <a:t>décloisonnement des disciplines pour les élèves (</a:t>
            </a:r>
            <a:r>
              <a:rPr lang="fr-FR" sz="2800" i="1">
                <a:latin typeface="Arial Narrow" charset="0"/>
                <a:sym typeface="Wingdings" charset="0"/>
              </a:rPr>
              <a:t>« </a:t>
            </a:r>
            <a:r>
              <a:rPr lang="fr-FR" sz="2800" i="1">
                <a:latin typeface="Arial Narrow" charset="0"/>
              </a:rPr>
              <a:t>Tiens on peut tracer des nuages de point en biotechno !! »</a:t>
            </a:r>
            <a:r>
              <a:rPr lang="fr-FR" sz="2800">
                <a:latin typeface="Arial Narrow" charset="0"/>
              </a:rPr>
              <a:t>)</a:t>
            </a: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r>
              <a:rPr lang="fr-FR" sz="2800">
                <a:latin typeface="Arial Narrow" charset="0"/>
              </a:rPr>
              <a:t>L</a:t>
            </a:r>
            <a:r>
              <a:rPr lang="ja-JP" altLang="fr-FR" sz="2800">
                <a:latin typeface="Arial Narrow" charset="0"/>
              </a:rPr>
              <a:t>’</a:t>
            </a:r>
            <a:r>
              <a:rPr lang="fr-FR" sz="2800">
                <a:latin typeface="Arial Narrow" charset="0"/>
              </a:rPr>
              <a:t>emploi du vocabulaire de maths favorise la transposition ultérieure à un vocabulaire « biologique »</a:t>
            </a:r>
          </a:p>
          <a:p>
            <a:pPr lvl="3" eaLnBrk="1" hangingPunct="1">
              <a:spcBef>
                <a:spcPct val="20000"/>
              </a:spcBef>
              <a:buClr>
                <a:schemeClr val="bg2"/>
              </a:buClr>
              <a:buSzPct val="90000"/>
            </a:pPr>
            <a:r>
              <a:rPr lang="fr-FR" sz="2800">
                <a:latin typeface="Arial Narrow" charset="0"/>
                <a:sym typeface="Wingdings" charset="0"/>
              </a:rPr>
              <a:t>Exemple : ln ab = ln a + ln b  ln 2N = ln 2 + ln N</a:t>
            </a:r>
          </a:p>
          <a:p>
            <a:pPr lvl="3" eaLnBrk="1" hangingPunct="1">
              <a:spcBef>
                <a:spcPct val="20000"/>
              </a:spcBef>
              <a:buClr>
                <a:schemeClr val="bg2"/>
              </a:buClr>
              <a:buSzPct val="90000"/>
            </a:pPr>
            <a:r>
              <a:rPr lang="fr-FR" sz="2800">
                <a:latin typeface="Arial Narrow" charset="0"/>
                <a:sym typeface="Wingdings" charset="0"/>
              </a:rPr>
              <a:t>(</a:t>
            </a:r>
            <a:r>
              <a:rPr lang="fr-FR" sz="2800" i="1">
                <a:latin typeface="Arial Narrow" charset="0"/>
                <a:sym typeface="Wingdings" charset="0"/>
              </a:rPr>
              <a:t>« Ah oui c</a:t>
            </a:r>
            <a:r>
              <a:rPr lang="ja-JP" altLang="fr-FR" sz="2800" i="1">
                <a:latin typeface="Arial Narrow" charset="0"/>
                <a:sym typeface="Wingdings" charset="0"/>
              </a:rPr>
              <a:t>’</a:t>
            </a:r>
            <a:r>
              <a:rPr lang="fr-FR" sz="2800" i="1">
                <a:latin typeface="Arial Narrow" charset="0"/>
                <a:sym typeface="Wingdings" charset="0"/>
              </a:rPr>
              <a:t>est comme en maths !! »</a:t>
            </a:r>
            <a:r>
              <a:rPr lang="fr-FR" sz="2800">
                <a:latin typeface="Arial Narrow" charset="0"/>
                <a:sym typeface="Wingdings" charset="0"/>
              </a:rPr>
              <a:t>)</a:t>
            </a:r>
          </a:p>
          <a:p>
            <a:pPr lvl="3" eaLnBrk="1" hangingPunct="1">
              <a:spcBef>
                <a:spcPct val="20000"/>
              </a:spcBef>
              <a:buClr>
                <a:schemeClr val="bg2"/>
              </a:buClr>
              <a:buSzPct val="90000"/>
            </a:pPr>
            <a:endParaRPr lang="fr-FR" sz="2800">
              <a:latin typeface="Arial Narrow" charset="0"/>
              <a:sym typeface="Wingdings" charset="0"/>
            </a:endParaRPr>
          </a:p>
          <a:p>
            <a:pPr lvl="3" eaLnBrk="1" hangingPunct="1">
              <a:spcBef>
                <a:spcPct val="20000"/>
              </a:spcBef>
              <a:buClr>
                <a:schemeClr val="bg2"/>
              </a:buClr>
              <a:buSzPct val="90000"/>
            </a:pPr>
            <a:endParaRPr lang="fr-FR" sz="2800">
              <a:latin typeface="Arial Narrow" charset="0"/>
              <a:sym typeface="Wingdings" charset="0"/>
            </a:endParaRPr>
          </a:p>
          <a:p>
            <a:pPr lvl="3" eaLnBrk="1" hangingPunct="1">
              <a:spcBef>
                <a:spcPct val="20000"/>
              </a:spcBef>
              <a:buClr>
                <a:schemeClr val="bg2"/>
              </a:buClr>
              <a:buSzPct val="90000"/>
            </a:pPr>
            <a:endParaRPr lang="fr-FR" sz="2800">
              <a:latin typeface="Arial Narrow" charset="0"/>
              <a:sym typeface="Wingdings" charset="0"/>
            </a:endParaRPr>
          </a:p>
          <a:p>
            <a:pPr lvl="3" eaLnBrk="1" hangingPunct="1">
              <a:spcBef>
                <a:spcPct val="20000"/>
              </a:spcBef>
              <a:buClr>
                <a:schemeClr val="bg2"/>
              </a:buClr>
              <a:buSzPct val="90000"/>
            </a:pPr>
            <a:endParaRPr lang="fr-FR" sz="2800">
              <a:latin typeface="Arial Narrow" charset="0"/>
            </a:endParaRPr>
          </a:p>
          <a:p>
            <a:pPr lvl="3" eaLnBrk="1" hangingPunct="1">
              <a:spcBef>
                <a:spcPct val="20000"/>
              </a:spcBef>
              <a:buClr>
                <a:schemeClr val="bg2"/>
              </a:buClr>
              <a:buSzPct val="90000"/>
            </a:pPr>
            <a:endParaRPr lang="fr-FR" sz="2800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 sz="2800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 sz="280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Arial Narrow" charset="0"/>
                <a:ea typeface="ＭＳ Ｐゴシック" charset="0"/>
                <a:cs typeface="ＭＳ Ｐゴシック" charset="0"/>
              </a:rPr>
              <a:t>POINTS POSITIFS</a:t>
            </a:r>
          </a:p>
        </p:txBody>
      </p:sp>
      <p:sp>
        <p:nvSpPr>
          <p:cNvPr id="28675" name="Espace réservé du contenu 6"/>
          <p:cNvSpPr txBox="1">
            <a:spLocks/>
          </p:cNvSpPr>
          <p:nvPr/>
        </p:nvSpPr>
        <p:spPr bwMode="auto">
          <a:xfrm>
            <a:off x="457200" y="6019800"/>
            <a:ext cx="83058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 2" charset="0"/>
              <a:buNone/>
            </a:pPr>
            <a:r>
              <a:rPr lang="fr-FR" sz="1800">
                <a:latin typeface="Arial Narrow" charset="0"/>
              </a:rPr>
              <a:t> </a:t>
            </a:r>
            <a:r>
              <a:rPr lang="fr-FR" sz="1800">
                <a:solidFill>
                  <a:schemeClr val="accent1"/>
                </a:solidFill>
                <a:latin typeface="Arial Narrow" charset="0"/>
              </a:rPr>
              <a:t>Expérimentation Maths/Biotechnologies - Thème: La croissance bactérienne</a:t>
            </a:r>
            <a:endParaRPr lang="fr-FR" sz="1800">
              <a:solidFill>
                <a:schemeClr val="accent1"/>
              </a:solidFill>
              <a:latin typeface="Century Gothic" charset="0"/>
            </a:endParaRPr>
          </a:p>
        </p:txBody>
      </p:sp>
      <p:sp>
        <p:nvSpPr>
          <p:cNvPr id="28676" name="Rectangle 3"/>
          <p:cNvSpPr txBox="1">
            <a:spLocks noChangeArrowheads="1"/>
          </p:cNvSpPr>
          <p:nvPr/>
        </p:nvSpPr>
        <p:spPr bwMode="auto">
          <a:xfrm>
            <a:off x="179388" y="1341438"/>
            <a:ext cx="87630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035050" indent="-3492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r>
              <a:rPr lang="fr-FR" sz="2800">
                <a:latin typeface="Arial Narrow" charset="0"/>
              </a:rPr>
              <a:t>Gestion plus aisée par le prof de maths des difficultés habituelles des élèves (problèmes d</a:t>
            </a:r>
            <a:r>
              <a:rPr lang="ja-JP" altLang="fr-FR" sz="2800">
                <a:latin typeface="Arial Narrow" charset="0"/>
              </a:rPr>
              <a:t>’</a:t>
            </a:r>
            <a:r>
              <a:rPr lang="fr-FR" sz="2800">
                <a:latin typeface="Arial Narrow" charset="0"/>
              </a:rPr>
              <a:t>échelles, de puissance, d</a:t>
            </a:r>
            <a:r>
              <a:rPr lang="ja-JP" altLang="fr-FR" sz="2800">
                <a:latin typeface="Arial Narrow" charset="0"/>
              </a:rPr>
              <a:t>’</a:t>
            </a:r>
            <a:r>
              <a:rPr lang="fr-FR" sz="2800">
                <a:latin typeface="Arial Narrow" charset="0"/>
              </a:rPr>
              <a:t>utilisation de la calculatrice…).</a:t>
            </a: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</a:pPr>
            <a:r>
              <a:rPr lang="fr-FR" sz="2800">
                <a:latin typeface="Arial Narrow" charset="0"/>
                <a:sym typeface="Wingdings" charset="0"/>
              </a:rPr>
              <a:t> Permet de se concentrer en biotechnologie sur l</a:t>
            </a:r>
            <a:r>
              <a:rPr lang="ja-JP" altLang="fr-FR" sz="2800">
                <a:latin typeface="Arial Narrow" charset="0"/>
                <a:sym typeface="Wingdings" charset="0"/>
              </a:rPr>
              <a:t>’</a:t>
            </a:r>
            <a:r>
              <a:rPr lang="fr-FR" sz="2800">
                <a:latin typeface="Arial Narrow" charset="0"/>
                <a:sym typeface="Wingdings" charset="0"/>
              </a:rPr>
              <a:t>analyse des résultats.</a:t>
            </a:r>
            <a:endParaRPr lang="fr-FR" sz="2800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 sz="2800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r>
              <a:rPr lang="fr-FR" sz="2800">
                <a:latin typeface="Arial Narrow" charset="0"/>
              </a:rPr>
              <a:t>Prise de conscience par les élèves de l</a:t>
            </a:r>
            <a:r>
              <a:rPr lang="ja-JP" altLang="fr-FR" sz="2800">
                <a:latin typeface="Arial Narrow" charset="0"/>
              </a:rPr>
              <a:t>’</a:t>
            </a:r>
            <a:r>
              <a:rPr lang="fr-FR" sz="2800">
                <a:latin typeface="Arial Narrow" charset="0"/>
              </a:rPr>
              <a:t>intérêt de ce chapitre de biotechnologie !</a:t>
            </a: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</a:pPr>
            <a:r>
              <a:rPr lang="fr-FR" sz="2800">
                <a:latin typeface="Arial Narrow" charset="0"/>
              </a:rPr>
              <a:t> </a:t>
            </a:r>
            <a:r>
              <a:rPr lang="fr-FR" sz="2800" i="1">
                <a:latin typeface="Arial Narrow" charset="0"/>
              </a:rPr>
              <a:t>(« Si vous faites tout ça, c</a:t>
            </a:r>
            <a:r>
              <a:rPr lang="ja-JP" altLang="fr-FR" sz="2800" i="1">
                <a:latin typeface="Arial Narrow" charset="0"/>
              </a:rPr>
              <a:t>’</a:t>
            </a:r>
            <a:r>
              <a:rPr lang="fr-FR" sz="2800" i="1">
                <a:latin typeface="Arial Narrow" charset="0"/>
              </a:rPr>
              <a:t>est que ça doit être important !! »)</a:t>
            </a: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 sz="2800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>
              <a:latin typeface="Arial Narrow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charset="0"/>
              <a:buChar char="Ø"/>
            </a:pPr>
            <a:endParaRPr lang="fr-FR" sz="280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répuscule">
  <a:themeElements>
    <a:clrScheme name="Crépuscule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Crépuscule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Crépuscul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Crépuscule.thmx</Template>
  <TotalTime>584</TotalTime>
  <Words>402</Words>
  <Application>Microsoft Macintosh PowerPoint</Application>
  <PresentationFormat>Présentation à l'écran (4:3)</PresentationFormat>
  <Paragraphs>124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Times</vt:lpstr>
      <vt:lpstr>ＭＳ Ｐゴシック</vt:lpstr>
      <vt:lpstr>Arial</vt:lpstr>
      <vt:lpstr>Century Gothic</vt:lpstr>
      <vt:lpstr>Wingdings 2</vt:lpstr>
      <vt:lpstr>Calibri</vt:lpstr>
      <vt:lpstr>Arial Narrow</vt:lpstr>
      <vt:lpstr>Wingdings</vt:lpstr>
      <vt:lpstr>Crépuscule</vt:lpstr>
      <vt:lpstr>Expérimentation Maths/Biotechnologies  Thème: La croissance bactérienne  Lycée L.S Senghor</vt:lpstr>
      <vt:lpstr>ORGANISATION</vt:lpstr>
      <vt:lpstr>ORGANISATION</vt:lpstr>
      <vt:lpstr>ORGANISATION</vt:lpstr>
      <vt:lpstr>ORGANISATION</vt:lpstr>
      <vt:lpstr>DIFFICULTES RENCONTREES</vt:lpstr>
      <vt:lpstr>DIFFICULTES RENCONTREES</vt:lpstr>
      <vt:lpstr>POINTS POSITIFS</vt:lpstr>
      <vt:lpstr>POINTS POSITIFS</vt:lpstr>
      <vt:lpstr>POINTS POSITIFS</vt:lpstr>
    </vt:vector>
  </TitlesOfParts>
  <Company>WL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Premières observations microscopiques</dc:title>
  <dc:creator>william LEBEL</dc:creator>
  <cp:lastModifiedBy>Olivier</cp:lastModifiedBy>
  <cp:revision>53</cp:revision>
  <dcterms:created xsi:type="dcterms:W3CDTF">2014-04-16T16:56:40Z</dcterms:created>
  <dcterms:modified xsi:type="dcterms:W3CDTF">2014-05-08T22:46:56Z</dcterms:modified>
</cp:coreProperties>
</file>