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3E74-E551-41A7-81B5-BD5468E19D82}" type="datetimeFigureOut">
              <a:rPr lang="fr-FR" smtClean="0"/>
              <a:pPr/>
              <a:t>18/06/2019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40395-A88C-4E2D-B8CB-607D8FF3FA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952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871A-D83C-43FC-AFEC-E04845973AC2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C2C9-FC3D-4B12-BA63-1B80298BEAEB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B36F-25F5-4B75-B583-4C9246206257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EA72-9312-473B-8C6F-72C1AA7C5BC9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E8E8-AEBB-42C6-977A-29A4B15A0200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38F7-24AA-45FF-9844-EF9813504627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9026-A7E9-42AD-8E5A-6DA86AF59A1A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A734-AA3C-41A2-BBBB-4FC9665DD076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5805-69A1-4653-AA7F-7AD443E18112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6569-CE88-44D3-9B7E-A366FA9260D3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7541-70FA-402F-B13A-C1571AD24380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A974-FC48-4FBC-9E42-28588D035B96}" type="datetime1">
              <a:rPr lang="fr-FR" smtClean="0"/>
              <a:pPr/>
              <a:t>18/06/2019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4823-96B3-40EB-B1CB-7844552B2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medsci.indiana.edu/histo/docs/lab12_9.htm" TargetMode="External"/><Relationship Id="rId3" Type="http://schemas.openxmlformats.org/officeDocument/2006/relationships/hyperlink" Target="https://maladiesducoeur.wordpress.com/test/radiographie-thoracique/" TargetMode="External"/><Relationship Id="rId7" Type="http://schemas.openxmlformats.org/officeDocument/2006/relationships/hyperlink" Target="https://www.afterclasse.fr/fiche/591/la-cellule-unite-du-vivant/schema" TargetMode="External"/><Relationship Id="rId2" Type="http://schemas.openxmlformats.org/officeDocument/2006/relationships/hyperlink" Target="https://www.runnersworld.fr/coaching/5-conseils-pour-mieux-couri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.upmc.fr/histologie/E/estomac/fundique/index.htm" TargetMode="External"/><Relationship Id="rId11" Type="http://schemas.openxmlformats.org/officeDocument/2006/relationships/hyperlink" Target="https://fr.wikipedia.org/wiki/H%C3%A9moglobine" TargetMode="External"/><Relationship Id="rId5" Type="http://schemas.openxmlformats.org/officeDocument/2006/relationships/hyperlink" Target="http://www.galopin-fr.net/respi/poumon.htm" TargetMode="External"/><Relationship Id="rId10" Type="http://schemas.openxmlformats.org/officeDocument/2006/relationships/hyperlink" Target="https://fr.wikipedia.org/wiki/Acide_d%C3%A9soxyribonucl%C3%A9ique" TargetMode="External"/><Relationship Id="rId4" Type="http://schemas.openxmlformats.org/officeDocument/2006/relationships/hyperlink" Target="https://fr.ubergizmo.com/2013/07/05/pousser-coeur.html" TargetMode="External"/><Relationship Id="rId9" Type="http://schemas.openxmlformats.org/officeDocument/2006/relationships/hyperlink" Target="https://fr.wikipedia.org/wiki/Escherichia_co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>
            <a:extLst>
              <a:ext uri="{FF2B5EF4-FFF2-40B4-BE49-F238E27FC236}">
                <a16:creationId xmlns:a16="http://schemas.microsoft.com/office/drawing/2014/main" xmlns="" id="{4C8C3A85-1281-472E-9B0C-089F7E652961}"/>
              </a:ext>
            </a:extLst>
          </p:cNvPr>
          <p:cNvSpPr/>
          <p:nvPr/>
        </p:nvSpPr>
        <p:spPr>
          <a:xfrm rot="5400000">
            <a:off x="1196944" y="3748666"/>
            <a:ext cx="4877904" cy="864096"/>
          </a:xfrm>
          <a:prstGeom prst="stripedRightArrow">
            <a:avLst>
              <a:gd name="adj1" fmla="val 50000"/>
              <a:gd name="adj2" fmla="val 159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DDCF1D2-3595-4118-AEA7-3F2EE071016D}"/>
              </a:ext>
            </a:extLst>
          </p:cNvPr>
          <p:cNvSpPr txBox="1"/>
          <p:nvPr/>
        </p:nvSpPr>
        <p:spPr>
          <a:xfrm>
            <a:off x="198720" y="203692"/>
            <a:ext cx="862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Noms, prénoms							classe, date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6B17523-D836-4B5E-AC49-AAB09B10FB16}"/>
              </a:ext>
            </a:extLst>
          </p:cNvPr>
          <p:cNvSpPr txBox="1"/>
          <p:nvPr/>
        </p:nvSpPr>
        <p:spPr>
          <a:xfrm>
            <a:off x="893889" y="276289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ST2S – </a:t>
            </a:r>
            <a:r>
              <a:rPr lang="fr-FR" dirty="0" smtClean="0"/>
              <a:t>BPH</a:t>
            </a:r>
            <a:endParaRPr lang="fr-FR" dirty="0"/>
          </a:p>
          <a:p>
            <a:pPr algn="ctr"/>
            <a:r>
              <a:rPr lang="fr-FR" i="1" dirty="0"/>
              <a:t>AT : </a:t>
            </a:r>
            <a:r>
              <a:rPr lang="fr-FR" i="1" dirty="0" err="1"/>
              <a:t>TraAM</a:t>
            </a:r>
            <a:r>
              <a:rPr lang="fr-FR" i="1" dirty="0"/>
              <a:t> : </a:t>
            </a:r>
            <a:r>
              <a:rPr lang="fr-FR" i="1" u="sng" dirty="0"/>
              <a:t>Les différents niveaux d'organisation du corps humain</a:t>
            </a:r>
          </a:p>
          <a:p>
            <a:pPr algn="ctr"/>
            <a:r>
              <a:rPr lang="fr-FR" i="1" u="sng" dirty="0"/>
              <a:t>et leurs moyens d’exploration 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xmlns="" id="{D5BFCA34-F113-4A5B-BE31-21DAFD419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54161"/>
            <a:ext cx="1456664" cy="258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741DD2F-065D-432E-B5B3-5FF71BCB6413}"/>
              </a:ext>
            </a:extLst>
          </p:cNvPr>
          <p:cNvSpPr txBox="1"/>
          <p:nvPr/>
        </p:nvSpPr>
        <p:spPr>
          <a:xfrm>
            <a:off x="7092280" y="1854161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1 - Organisme</a:t>
            </a:r>
          </a:p>
        </p:txBody>
      </p:sp>
      <p:pic>
        <p:nvPicPr>
          <p:cNvPr id="7" name="Picture 9" descr="https://maladiesducoeur.files.wordpress.com/2015/04/radiof_nle600.jpg?w=700&amp;h=">
            <a:extLst>
              <a:ext uri="{FF2B5EF4-FFF2-40B4-BE49-F238E27FC236}">
                <a16:creationId xmlns:a16="http://schemas.microsoft.com/office/drawing/2014/main" xmlns="" id="{74691685-795C-4AEB-8C08-9E656B0DC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2063" y="2903480"/>
            <a:ext cx="1906353" cy="1713429"/>
          </a:xfrm>
          <a:prstGeom prst="rect">
            <a:avLst/>
          </a:prstGeom>
          <a:noFill/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B54A8EE-DD46-46B0-BDEC-F8626367BAB2}"/>
              </a:ext>
            </a:extLst>
          </p:cNvPr>
          <p:cNvSpPr txBox="1"/>
          <p:nvPr/>
        </p:nvSpPr>
        <p:spPr>
          <a:xfrm>
            <a:off x="5979035" y="4561661"/>
            <a:ext cx="3164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2 – Radiographie thoracique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96BE113E-DDB6-4AA8-A286-9C5FEA043609}"/>
              </a:ext>
            </a:extLst>
          </p:cNvPr>
          <p:cNvSpPr txBox="1"/>
          <p:nvPr/>
        </p:nvSpPr>
        <p:spPr>
          <a:xfrm>
            <a:off x="4638305" y="623598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3 – Cœur </a:t>
            </a:r>
          </a:p>
        </p:txBody>
      </p:sp>
      <p:pic>
        <p:nvPicPr>
          <p:cNvPr id="10" name="Picture 11" descr="https://fr.ubergizmo.com/wp-content/uploads/2013/07/shutterstock_78451417-667x800.jpg">
            <a:extLst>
              <a:ext uri="{FF2B5EF4-FFF2-40B4-BE49-F238E27FC236}">
                <a16:creationId xmlns:a16="http://schemas.microsoft.com/office/drawing/2014/main" xmlns="" id="{0888A578-5D3C-4471-B82F-216CC895D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2321" y="4867828"/>
            <a:ext cx="1080660" cy="1296144"/>
          </a:xfrm>
          <a:prstGeom prst="rect">
            <a:avLst/>
          </a:prstGeom>
          <a:noFill/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xmlns="" id="{C33AB6AD-2AA5-4488-B85B-D79160CC4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8797" y="4988699"/>
            <a:ext cx="1067136" cy="164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98B5D859-29E8-4A0C-91BE-4E621D7610C3}"/>
              </a:ext>
            </a:extLst>
          </p:cNvPr>
          <p:cNvSpPr txBox="1"/>
          <p:nvPr/>
        </p:nvSpPr>
        <p:spPr>
          <a:xfrm>
            <a:off x="7272807" y="5385410"/>
            <a:ext cx="154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4 – Poumon gauche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B2CC154F-B49D-4F88-B6DD-8A9633246C52}"/>
              </a:ext>
            </a:extLst>
          </p:cNvPr>
          <p:cNvSpPr txBox="1"/>
          <p:nvPr/>
        </p:nvSpPr>
        <p:spPr>
          <a:xfrm>
            <a:off x="1822296" y="1741759"/>
            <a:ext cx="121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Organisme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9969A6F-42EF-4436-BBD7-EE6C98125906}"/>
              </a:ext>
            </a:extLst>
          </p:cNvPr>
          <p:cNvSpPr txBox="1"/>
          <p:nvPr/>
        </p:nvSpPr>
        <p:spPr>
          <a:xfrm>
            <a:off x="1805793" y="3364281"/>
            <a:ext cx="1302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u="sng" dirty="0"/>
              <a:t>Appareils</a:t>
            </a:r>
          </a:p>
          <a:p>
            <a:pPr algn="ctr"/>
            <a:r>
              <a:rPr lang="fr-FR" b="1" u="sng" dirty="0"/>
              <a:t>et systèmes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BDA5747C-CDD9-415E-B739-0E6B0F0FFB90}"/>
              </a:ext>
            </a:extLst>
          </p:cNvPr>
          <p:cNvSpPr txBox="1"/>
          <p:nvPr/>
        </p:nvSpPr>
        <p:spPr>
          <a:xfrm>
            <a:off x="1878382" y="5627728"/>
            <a:ext cx="96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Organes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B584F8A-E8A6-423B-BC1B-CC5596AE4262}"/>
              </a:ext>
            </a:extLst>
          </p:cNvPr>
          <p:cNvSpPr/>
          <p:nvPr/>
        </p:nvSpPr>
        <p:spPr>
          <a:xfrm>
            <a:off x="134174" y="3225781"/>
            <a:ext cx="1172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Œil et</a:t>
            </a:r>
          </a:p>
          <a:p>
            <a:pPr lvl="0" algn="ctr"/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Imagerie</a:t>
            </a:r>
          </a:p>
          <a:p>
            <a:pPr lvl="0" algn="ctr"/>
            <a:r>
              <a:rPr 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médicale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34F346E-920D-48FC-A57B-E5B3706FC7A0}"/>
              </a:ext>
            </a:extLst>
          </p:cNvPr>
          <p:cNvSpPr/>
          <p:nvPr/>
        </p:nvSpPr>
        <p:spPr>
          <a:xfrm>
            <a:off x="1380782" y="1741759"/>
            <a:ext cx="245260" cy="49125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17">
            <a:extLst>
              <a:ext uri="{FF2B5EF4-FFF2-40B4-BE49-F238E27FC236}">
                <a16:creationId xmlns:a16="http://schemas.microsoft.com/office/drawing/2014/main" xmlns="" id="{51720521-16DA-4E92-8D29-D127FCF4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7024" y="6334372"/>
            <a:ext cx="511696" cy="365125"/>
          </a:xfrm>
        </p:spPr>
        <p:txBody>
          <a:bodyPr/>
          <a:lstStyle/>
          <a:p>
            <a:fld id="{322DCDA8-2EA1-4E7D-8D7E-128BFBBC8FAC}" type="slidenum">
              <a:rPr lang="fr-FR" smtClean="0"/>
              <a:pPr/>
              <a:t>1</a:t>
            </a:fld>
            <a:r>
              <a:rPr lang="fr-FR" dirty="0"/>
              <a:t>/4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D75CE972-0D81-4920-AAEF-690E62BBA218}"/>
              </a:ext>
            </a:extLst>
          </p:cNvPr>
          <p:cNvSpPr txBox="1"/>
          <p:nvPr/>
        </p:nvSpPr>
        <p:spPr>
          <a:xfrm>
            <a:off x="-52295" y="1147524"/>
            <a:ext cx="144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u="sng" dirty="0"/>
              <a:t>Moyens</a:t>
            </a:r>
          </a:p>
          <a:p>
            <a:pPr algn="ctr"/>
            <a:r>
              <a:rPr lang="fr-FR" b="1" i="1" u="sng" dirty="0"/>
              <a:t>d’exploration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39DC0C35-28C4-4103-915A-F748BEE9C504}"/>
              </a:ext>
            </a:extLst>
          </p:cNvPr>
          <p:cNvSpPr txBox="1"/>
          <p:nvPr/>
        </p:nvSpPr>
        <p:spPr>
          <a:xfrm>
            <a:off x="1713252" y="1095428"/>
            <a:ext cx="1569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u="sng" dirty="0"/>
              <a:t>Niveaux</a:t>
            </a:r>
          </a:p>
          <a:p>
            <a:pPr algn="ctr"/>
            <a:r>
              <a:rPr lang="fr-FR" b="1" i="1" u="sng" dirty="0"/>
              <a:t>d’organisation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4341470B-4E5E-4E7D-94D0-BCD05968F2D0}"/>
              </a:ext>
            </a:extLst>
          </p:cNvPr>
          <p:cNvSpPr txBox="1"/>
          <p:nvPr/>
        </p:nvSpPr>
        <p:spPr>
          <a:xfrm>
            <a:off x="4453290" y="1222233"/>
            <a:ext cx="394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u="sng" dirty="0"/>
              <a:t>Exemples</a:t>
            </a:r>
          </a:p>
        </p:txBody>
      </p:sp>
    </p:spTree>
    <p:extLst>
      <p:ext uri="{BB962C8B-B14F-4D97-AF65-F5344CB8AC3E}">
        <p14:creationId xmlns:p14="http://schemas.microsoft.com/office/powerpoint/2010/main" xmlns="" val="215926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>
            <a:extLst>
              <a:ext uri="{FF2B5EF4-FFF2-40B4-BE49-F238E27FC236}">
                <a16:creationId xmlns:a16="http://schemas.microsoft.com/office/drawing/2014/main" xmlns="" id="{4C8C3A85-1281-472E-9B0C-089F7E652961}"/>
              </a:ext>
            </a:extLst>
          </p:cNvPr>
          <p:cNvSpPr/>
          <p:nvPr/>
        </p:nvSpPr>
        <p:spPr>
          <a:xfrm rot="5400000">
            <a:off x="407516" y="2959236"/>
            <a:ext cx="6456760" cy="864096"/>
          </a:xfrm>
          <a:prstGeom prst="stripedRightArrow">
            <a:avLst>
              <a:gd name="adj1" fmla="val 50000"/>
              <a:gd name="adj2" fmla="val 159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F28D9FC-4FC7-4EBE-A0F7-A5F3E043C7C4}"/>
              </a:ext>
            </a:extLst>
          </p:cNvPr>
          <p:cNvSpPr txBox="1"/>
          <p:nvPr/>
        </p:nvSpPr>
        <p:spPr>
          <a:xfrm>
            <a:off x="6912260" y="240020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6 – Cellules buccales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8C96240-0377-405F-BECA-E42339F7D435}"/>
              </a:ext>
            </a:extLst>
          </p:cNvPr>
          <p:cNvSpPr txBox="1"/>
          <p:nvPr/>
        </p:nvSpPr>
        <p:spPr>
          <a:xfrm>
            <a:off x="6912260" y="32043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5 – Tissu gastrique</a:t>
            </a: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C3E2FC06-E4AE-499E-A280-A16CA7696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586" y="2249017"/>
            <a:ext cx="2749674" cy="207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31C8E8E9-930B-476D-96FF-28D61E155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4410" y="162904"/>
            <a:ext cx="26955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B288F8A6-1CA7-490E-A7AA-0619B1246A92}"/>
              </a:ext>
            </a:extLst>
          </p:cNvPr>
          <p:cNvSpPr txBox="1"/>
          <p:nvPr/>
        </p:nvSpPr>
        <p:spPr>
          <a:xfrm>
            <a:off x="1806227" y="41334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Tissus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4456FC8-0443-4B96-B853-E0E5071C6F1A}"/>
              </a:ext>
            </a:extLst>
          </p:cNvPr>
          <p:cNvSpPr txBox="1"/>
          <p:nvPr/>
        </p:nvSpPr>
        <p:spPr>
          <a:xfrm>
            <a:off x="1806227" y="2596262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Cellules</a:t>
            </a:r>
          </a:p>
        </p:txBody>
      </p:sp>
      <p:sp>
        <p:nvSpPr>
          <p:cNvPr id="13" name="Espace réservé du pied de page 17">
            <a:extLst>
              <a:ext uri="{FF2B5EF4-FFF2-40B4-BE49-F238E27FC236}">
                <a16:creationId xmlns:a16="http://schemas.microsoft.com/office/drawing/2014/main" xmlns="" id="{7A825DE4-6F2B-4C54-8EE2-B7CBEFBED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7024" y="6334372"/>
            <a:ext cx="511696" cy="365125"/>
          </a:xfrm>
        </p:spPr>
        <p:txBody>
          <a:bodyPr/>
          <a:lstStyle/>
          <a:p>
            <a:fld id="{322DCDA8-2EA1-4E7D-8D7E-128BFBBC8FAC}" type="slidenum">
              <a:rPr lang="fr-FR" smtClean="0"/>
              <a:pPr/>
              <a:t>2</a:t>
            </a:fld>
            <a:r>
              <a:rPr lang="fr-FR" dirty="0"/>
              <a:t>/4</a:t>
            </a:r>
          </a:p>
        </p:txBody>
      </p:sp>
      <p:pic>
        <p:nvPicPr>
          <p:cNvPr id="14" name="Picture 4" descr="https://upload.wikimedia.org/wikipedia/commons/e/e8/Escherichia_coli_Gram.jpg">
            <a:extLst>
              <a:ext uri="{FF2B5EF4-FFF2-40B4-BE49-F238E27FC236}">
                <a16:creationId xmlns:a16="http://schemas.microsoft.com/office/drawing/2014/main" xmlns="" id="{F24C8E90-4062-4871-A744-364C4CA3D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559" y="4607529"/>
            <a:ext cx="2135889" cy="1601917"/>
          </a:xfrm>
          <a:prstGeom prst="rect">
            <a:avLst/>
          </a:prstGeom>
          <a:noFill/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7A3659CC-6253-45FF-B97A-2D1626D6D613}"/>
              </a:ext>
            </a:extLst>
          </p:cNvPr>
          <p:cNvSpPr txBox="1"/>
          <p:nvPr/>
        </p:nvSpPr>
        <p:spPr>
          <a:xfrm>
            <a:off x="4326915" y="486916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8 – Escherichia coli</a:t>
            </a:r>
          </a:p>
          <a:p>
            <a:pPr algn="ctr"/>
            <a:r>
              <a:rPr lang="fr-FR" sz="2000" b="1" dirty="0">
                <a:solidFill>
                  <a:schemeClr val="tx2"/>
                </a:solidFill>
              </a:rPr>
              <a:t>(bactéries)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CF8C1E3-07E7-4651-92A9-27FD0B190AA3}"/>
              </a:ext>
            </a:extLst>
          </p:cNvPr>
          <p:cNvSpPr/>
          <p:nvPr/>
        </p:nvSpPr>
        <p:spPr>
          <a:xfrm>
            <a:off x="1380782" y="238337"/>
            <a:ext cx="166475" cy="64159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E9B0F4C-489E-4658-BB6E-0723A69843E5}"/>
              </a:ext>
            </a:extLst>
          </p:cNvPr>
          <p:cNvSpPr/>
          <p:nvPr/>
        </p:nvSpPr>
        <p:spPr>
          <a:xfrm>
            <a:off x="-90461" y="372272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Microscope</a:t>
            </a:r>
          </a:p>
          <a:p>
            <a:pPr lvl="0" algn="ctr"/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optique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1088DA9-7326-4308-9217-E69B8C022364}"/>
              </a:ext>
            </a:extLst>
          </p:cNvPr>
          <p:cNvSpPr/>
          <p:nvPr/>
        </p:nvSpPr>
        <p:spPr>
          <a:xfrm>
            <a:off x="-92817" y="1753871"/>
            <a:ext cx="1556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Microscope</a:t>
            </a:r>
          </a:p>
          <a:p>
            <a:pPr lvl="0" algn="ctr"/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électronique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1D0CF00-BC94-471F-A7ED-2683C4B7E974}"/>
              </a:ext>
            </a:extLst>
          </p:cNvPr>
          <p:cNvSpPr/>
          <p:nvPr/>
        </p:nvSpPr>
        <p:spPr>
          <a:xfrm flipH="1">
            <a:off x="1165166" y="2400201"/>
            <a:ext cx="166474" cy="4254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867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>
            <a:extLst>
              <a:ext uri="{FF2B5EF4-FFF2-40B4-BE49-F238E27FC236}">
                <a16:creationId xmlns:a16="http://schemas.microsoft.com/office/drawing/2014/main" xmlns="" id="{4C8C3A85-1281-472E-9B0C-089F7E652961}"/>
              </a:ext>
            </a:extLst>
          </p:cNvPr>
          <p:cNvSpPr/>
          <p:nvPr/>
        </p:nvSpPr>
        <p:spPr>
          <a:xfrm rot="5400000">
            <a:off x="445232" y="2996952"/>
            <a:ext cx="6381328" cy="864096"/>
          </a:xfrm>
          <a:prstGeom prst="stripedRightArrow">
            <a:avLst>
              <a:gd name="adj1" fmla="val 50000"/>
              <a:gd name="adj2" fmla="val 159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17">
            <a:extLst>
              <a:ext uri="{FF2B5EF4-FFF2-40B4-BE49-F238E27FC236}">
                <a16:creationId xmlns:a16="http://schemas.microsoft.com/office/drawing/2014/main" xmlns="" id="{93269A15-66C1-4F80-BA11-77FFE847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7024" y="6334372"/>
            <a:ext cx="511696" cy="365125"/>
          </a:xfrm>
        </p:spPr>
        <p:txBody>
          <a:bodyPr/>
          <a:lstStyle/>
          <a:p>
            <a:fld id="{322DCDA8-2EA1-4E7D-8D7E-128BFBBC8FAC}" type="slidenum">
              <a:rPr lang="fr-FR" smtClean="0"/>
              <a:pPr/>
              <a:t>3</a:t>
            </a:fld>
            <a:r>
              <a:rPr lang="fr-FR" dirty="0"/>
              <a:t>/4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1875B2F1-22E8-424F-A93C-52D4F84FD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000504"/>
            <a:ext cx="1373874" cy="233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5678C082-8A68-42C1-ABC9-124B26C0F885}"/>
              </a:ext>
            </a:extLst>
          </p:cNvPr>
          <p:cNvSpPr txBox="1"/>
          <p:nvPr/>
        </p:nvSpPr>
        <p:spPr>
          <a:xfrm>
            <a:off x="4071934" y="442913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10 - Hémoglobine</a:t>
            </a: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xmlns="" id="{B4C1DAF0-F119-4B09-9686-9D0DD70F4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428868"/>
            <a:ext cx="2079805" cy="202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4F84F526-1447-4A6E-8E25-574C5B08B51B}"/>
              </a:ext>
            </a:extLst>
          </p:cNvPr>
          <p:cNvSpPr txBox="1"/>
          <p:nvPr/>
        </p:nvSpPr>
        <p:spPr>
          <a:xfrm>
            <a:off x="2203126" y="21591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Molécule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CB1451E-FE81-42A9-B47F-F8FDB4ECEF7D}"/>
              </a:ext>
            </a:extLst>
          </p:cNvPr>
          <p:cNvSpPr txBox="1"/>
          <p:nvPr/>
        </p:nvSpPr>
        <p:spPr>
          <a:xfrm>
            <a:off x="1961268" y="331275"/>
            <a:ext cx="1530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Ultrastructure</a:t>
            </a:r>
          </a:p>
          <a:p>
            <a:pPr algn="ctr"/>
            <a:r>
              <a:rPr lang="fr-FR" b="1" u="sng" dirty="0"/>
              <a:t>cellulaire</a:t>
            </a: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xmlns="" id="{EDC42CE5-E8E0-4B68-8E31-963696AE0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55826"/>
            <a:ext cx="1470064" cy="31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EEF0A04-E56A-43D1-827A-7C950351DC51}"/>
              </a:ext>
            </a:extLst>
          </p:cNvPr>
          <p:cNvSpPr txBox="1"/>
          <p:nvPr/>
        </p:nvSpPr>
        <p:spPr>
          <a:xfrm>
            <a:off x="4173982" y="331275"/>
            <a:ext cx="226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7 – Organites d’une cellule intestinale</a:t>
            </a:r>
          </a:p>
          <a:p>
            <a:pPr algn="ctr"/>
            <a:r>
              <a:rPr lang="fr-FR" sz="2000" b="1" dirty="0">
                <a:solidFill>
                  <a:schemeClr val="tx2"/>
                </a:solidFill>
              </a:rPr>
              <a:t>(</a:t>
            </a:r>
            <a:r>
              <a:rPr lang="fr-FR" sz="2000" b="1" i="1" dirty="0">
                <a:solidFill>
                  <a:schemeClr val="tx2"/>
                </a:solidFill>
              </a:rPr>
              <a:t>flèches</a:t>
            </a:r>
            <a:r>
              <a:rPr lang="fr-FR" sz="2000" b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55D775-F5E3-47FE-A95D-F915E0412291}"/>
              </a:ext>
            </a:extLst>
          </p:cNvPr>
          <p:cNvSpPr/>
          <p:nvPr/>
        </p:nvSpPr>
        <p:spPr>
          <a:xfrm>
            <a:off x="1813237" y="246870"/>
            <a:ext cx="166475" cy="64159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AEB4909-CED8-4E6C-8C53-9AC676B1280B}"/>
              </a:ext>
            </a:extLst>
          </p:cNvPr>
          <p:cNvSpPr/>
          <p:nvPr/>
        </p:nvSpPr>
        <p:spPr>
          <a:xfrm>
            <a:off x="-9172" y="372272"/>
            <a:ext cx="1556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Microscope</a:t>
            </a:r>
          </a:p>
          <a:p>
            <a:pPr lvl="0" algn="ctr"/>
            <a:r>
              <a:rPr lang="fr-F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électronique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5DBE2E7-202B-48F0-B327-769074FE0958}"/>
              </a:ext>
            </a:extLst>
          </p:cNvPr>
          <p:cNvSpPr/>
          <p:nvPr/>
        </p:nvSpPr>
        <p:spPr>
          <a:xfrm flipH="1">
            <a:off x="1581084" y="2276873"/>
            <a:ext cx="182604" cy="43774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84EB092-2EF6-4C06-BED1-8BE23A681719}"/>
              </a:ext>
            </a:extLst>
          </p:cNvPr>
          <p:cNvSpPr/>
          <p:nvPr/>
        </p:nvSpPr>
        <p:spPr>
          <a:xfrm>
            <a:off x="-52582" y="2948889"/>
            <a:ext cx="16722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Analyses</a:t>
            </a:r>
          </a:p>
          <a:p>
            <a:pPr lvl="0"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biochimiques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72396" y="4572008"/>
            <a:ext cx="1428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9 </a:t>
            </a:r>
            <a:r>
              <a:rPr lang="fr-FR" sz="2000" b="1" dirty="0" smtClean="0">
                <a:solidFill>
                  <a:schemeClr val="tx2"/>
                </a:solidFill>
              </a:rPr>
              <a:t>– ADN (Acide </a:t>
            </a:r>
            <a:r>
              <a:rPr lang="fr-FR" sz="2000" b="1" dirty="0" smtClean="0">
                <a:solidFill>
                  <a:schemeClr val="tx2"/>
                </a:solidFill>
              </a:rPr>
              <a:t>Dé</a:t>
            </a:r>
            <a:r>
              <a:rPr lang="fr-FR" sz="2000" b="1" dirty="0" smtClean="0">
                <a:solidFill>
                  <a:schemeClr val="tx2"/>
                </a:solidFill>
              </a:rPr>
              <a:t>soxyribo-nucléique)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37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484784"/>
            <a:ext cx="88924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1 - </a:t>
            </a:r>
            <a:r>
              <a:rPr lang="fr-FR" sz="1400" dirty="0">
                <a:hlinkClick r:id="rId2"/>
              </a:rPr>
              <a:t>https://www.runnersworld.fr/coaching/5-conseils-pour-mieux-courir/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2 - </a:t>
            </a:r>
            <a:r>
              <a:rPr lang="fr-FR" sz="1400" dirty="0">
                <a:hlinkClick r:id="rId3"/>
              </a:rPr>
              <a:t>https://maladiesducoeur.wordpress.com/test/radiographie-thoracique/#jp-carousel-196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3 - </a:t>
            </a:r>
            <a:r>
              <a:rPr lang="fr-FR" sz="1400" dirty="0">
                <a:hlinkClick r:id="rId4"/>
              </a:rPr>
              <a:t>https://fr.ubergizmo.com/2013/07/05/pousser-coeur.html</a:t>
            </a:r>
            <a:r>
              <a:rPr lang="fr-FR" sz="1400" dirty="0"/>
              <a:t> </a:t>
            </a:r>
          </a:p>
          <a:p>
            <a:endParaRPr lang="fr-FR" sz="1400" dirty="0"/>
          </a:p>
          <a:p>
            <a:r>
              <a:rPr lang="fr-FR" sz="1400" dirty="0"/>
              <a:t>4 - </a:t>
            </a:r>
            <a:r>
              <a:rPr lang="fr-FR" sz="1400" dirty="0">
                <a:hlinkClick r:id="rId5"/>
              </a:rPr>
              <a:t>http://www.galopin-fr.net/respi/poumon.htm</a:t>
            </a:r>
            <a:r>
              <a:rPr lang="fr-FR" sz="1400" dirty="0"/>
              <a:t> </a:t>
            </a:r>
          </a:p>
          <a:p>
            <a:endParaRPr lang="fr-FR" sz="1400" dirty="0"/>
          </a:p>
          <a:p>
            <a:r>
              <a:rPr lang="fr-FR" sz="1400" dirty="0"/>
              <a:t>5 - </a:t>
            </a:r>
            <a:r>
              <a:rPr lang="fr-FR" sz="1400" dirty="0">
                <a:hlinkClick r:id="rId6"/>
              </a:rPr>
              <a:t>http://www.edu.upmc.fr/histologie/E/estomac/fundique/index.htm</a:t>
            </a:r>
            <a:r>
              <a:rPr lang="fr-FR" sz="1400" dirty="0"/>
              <a:t> </a:t>
            </a:r>
          </a:p>
          <a:p>
            <a:endParaRPr lang="fr-FR" sz="1400" dirty="0"/>
          </a:p>
          <a:p>
            <a:r>
              <a:rPr lang="fr-FR" sz="1400" dirty="0"/>
              <a:t>6 - </a:t>
            </a:r>
            <a:r>
              <a:rPr lang="fr-FR" sz="1400" dirty="0">
                <a:hlinkClick r:id="rId7"/>
              </a:rPr>
              <a:t>https://www.afterclasse.fr/fiche/591/la-cellule-unite-du-vivant/schema</a:t>
            </a:r>
            <a:r>
              <a:rPr lang="fr-FR" sz="1400" dirty="0"/>
              <a:t> </a:t>
            </a:r>
          </a:p>
          <a:p>
            <a:endParaRPr lang="fr-FR" sz="1400" dirty="0"/>
          </a:p>
          <a:p>
            <a:r>
              <a:rPr lang="fr-FR" sz="1400" dirty="0"/>
              <a:t>7 - </a:t>
            </a:r>
            <a:r>
              <a:rPr lang="fr-FR" sz="1400" dirty="0">
                <a:hlinkClick r:id="rId8"/>
              </a:rPr>
              <a:t>http://medsci.indiana.edu/histo/docs/lab12_9.htm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8 - </a:t>
            </a:r>
            <a:r>
              <a:rPr lang="fr-FR" sz="1400" dirty="0">
                <a:hlinkClick r:id="rId9"/>
              </a:rPr>
              <a:t>https://fr.wikipedia.org/wiki/Escherichia_coli#/media/File:Escherichia_coli_Gram.jpg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9 - </a:t>
            </a:r>
            <a:r>
              <a:rPr lang="fr-FR" sz="1400" dirty="0">
                <a:hlinkClick r:id="rId10"/>
              </a:rPr>
              <a:t>https://fr.wikipedia.org/wiki/Acide_d%C3%A9soxyribonucl%C3%A9ique#/media/File:ADN_animation.gif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10 -  </a:t>
            </a:r>
            <a:r>
              <a:rPr lang="fr-FR" sz="1400" dirty="0">
                <a:hlinkClick r:id="rId11"/>
              </a:rPr>
              <a:t>https://fr.wikipedia.org/wiki/H%C3%A9moglobine#/media/File:3hhb.jpg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3563888" y="6206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Sources</a:t>
            </a:r>
          </a:p>
        </p:txBody>
      </p:sp>
      <p:sp>
        <p:nvSpPr>
          <p:cNvPr id="5" name="Espace réservé du pied de page 17">
            <a:extLst>
              <a:ext uri="{FF2B5EF4-FFF2-40B4-BE49-F238E27FC236}">
                <a16:creationId xmlns:a16="http://schemas.microsoft.com/office/drawing/2014/main" xmlns="" id="{63E034B6-4532-4741-8E90-206E3A6C4242}"/>
              </a:ext>
            </a:extLst>
          </p:cNvPr>
          <p:cNvSpPr txBox="1">
            <a:spLocks/>
          </p:cNvSpPr>
          <p:nvPr/>
        </p:nvSpPr>
        <p:spPr>
          <a:xfrm>
            <a:off x="8507024" y="6334372"/>
            <a:ext cx="511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2DCDA8-2EA1-4E7D-8D7E-128BFBBC8FAC}" type="slidenum">
              <a:rPr lang="fr-FR" smtClean="0"/>
              <a:pPr/>
              <a:t>4</a:t>
            </a:fld>
            <a:r>
              <a:rPr lang="fr-FR" dirty="0"/>
              <a:t>/3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160</Words>
  <Application>Microsoft Office PowerPoint</Application>
  <PresentationFormat>Affichage à l'écran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Nadège</dc:creator>
  <cp:lastModifiedBy>philippe baraille</cp:lastModifiedBy>
  <cp:revision>36</cp:revision>
  <dcterms:created xsi:type="dcterms:W3CDTF">2015-03-03T10:43:05Z</dcterms:created>
  <dcterms:modified xsi:type="dcterms:W3CDTF">2019-06-18T13:48:01Z</dcterms:modified>
</cp:coreProperties>
</file>