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2" r:id="rId4"/>
    <p:sldId id="260" r:id="rId5"/>
    <p:sldId id="258" r:id="rId6"/>
    <p:sldId id="259" r:id="rId7"/>
    <p:sldId id="261" r:id="rId8"/>
    <p:sldId id="266" r:id="rId9"/>
    <p:sldId id="264"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200" y="-1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fr-FR" smtClean="0"/>
              <a:t>Modifiez le style du titre</a:t>
            </a:r>
            <a:endParaRPr lang="en-US"/>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4" name="Espace réservé de la date 13"/>
          <p:cNvSpPr>
            <a:spLocks noGrp="1"/>
          </p:cNvSpPr>
          <p:nvPr>
            <p:ph type="dt" sz="half" idx="10"/>
          </p:nvPr>
        </p:nvSpPr>
        <p:spPr/>
        <p:txBody>
          <a:bodyPr/>
          <a:lstStyle>
            <a:lvl1pPr>
              <a:defRPr/>
            </a:lvl1pPr>
          </a:lstStyle>
          <a:p>
            <a:fld id="{FBAB2FE9-F8A2-B54A-8B4E-171DA0720F8C}" type="datetimeFigureOut">
              <a:rPr lang="fr-FR"/>
              <a:pPr/>
              <a:t>09/05/2014</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1DEE54D5-7964-F64A-AFAF-440ACCA67D5F}" type="slidenum">
              <a:rPr lang="fr-FR"/>
              <a:pPr/>
              <a:t>‹#›</a:t>
            </a:fld>
            <a:endParaRPr lang="fr-FR"/>
          </a:p>
        </p:txBody>
      </p:sp>
    </p:spTree>
    <p:extLst>
      <p:ext uri="{BB962C8B-B14F-4D97-AF65-F5344CB8AC3E}">
        <p14:creationId xmlns:p14="http://schemas.microsoft.com/office/powerpoint/2010/main" val="284342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fld id="{8BF52EAC-B545-2246-98A0-8D0B8E5A820D}" type="datetimeFigureOut">
              <a:rPr lang="fr-FR"/>
              <a:pPr/>
              <a:t>09/05/2014</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4C5511FC-6E21-5E4E-ABC3-B50FAE525EB5}" type="slidenum">
              <a:rPr lang="fr-FR"/>
              <a:pPr/>
              <a:t>‹#›</a:t>
            </a:fld>
            <a:endParaRPr lang="fr-FR"/>
          </a:p>
        </p:txBody>
      </p:sp>
    </p:spTree>
    <p:extLst>
      <p:ext uri="{BB962C8B-B14F-4D97-AF65-F5344CB8AC3E}">
        <p14:creationId xmlns:p14="http://schemas.microsoft.com/office/powerpoint/2010/main" val="363399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fld id="{3846E8C5-CEA7-CF49-AE28-087CFEA03203}" type="datetimeFigureOut">
              <a:rPr lang="fr-FR"/>
              <a:pPr/>
              <a:t>09/05/2014</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EFDF5C39-9B5D-ED4B-8270-AD61CBDE7F82}" type="slidenum">
              <a:rPr lang="fr-FR"/>
              <a:pPr/>
              <a:t>‹#›</a:t>
            </a:fld>
            <a:endParaRPr lang="fr-FR"/>
          </a:p>
        </p:txBody>
      </p:sp>
    </p:spTree>
    <p:extLst>
      <p:ext uri="{BB962C8B-B14F-4D97-AF65-F5344CB8AC3E}">
        <p14:creationId xmlns:p14="http://schemas.microsoft.com/office/powerpoint/2010/main" val="217921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fld id="{445D88DB-3B77-164F-ABF4-95955F78F77C}" type="datetimeFigureOut">
              <a:rPr lang="fr-FR"/>
              <a:pPr/>
              <a:t>09/05/2014</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C8F681F8-B5CF-4342-AA0B-F15C15BEC76E}" type="slidenum">
              <a:rPr lang="fr-FR"/>
              <a:pPr/>
              <a:t>‹#›</a:t>
            </a:fld>
            <a:endParaRPr lang="fr-FR"/>
          </a:p>
        </p:txBody>
      </p:sp>
    </p:spTree>
    <p:extLst>
      <p:ext uri="{BB962C8B-B14F-4D97-AF65-F5344CB8AC3E}">
        <p14:creationId xmlns:p14="http://schemas.microsoft.com/office/powerpoint/2010/main" val="4596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fr-FR" smtClean="0"/>
              <a:t>Modifiez le style du titre</a:t>
            </a:r>
            <a:endParaRPr lang="en-US"/>
          </a:p>
        </p:txBody>
      </p:sp>
      <p:sp>
        <p:nvSpPr>
          <p:cNvPr id="3" name="Espace réservé du texte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65E45A23-7F50-2C4A-A7D5-A8E140B3DA58}" type="datetimeFigureOut">
              <a:rPr lang="fr-FR"/>
              <a:pPr/>
              <a:t>09/05/2014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91BA6974-A279-7F40-8CFD-C950EAF7E92E}" type="slidenum">
              <a:rPr lang="fr-FR"/>
              <a:pPr/>
              <a:t>‹#›</a:t>
            </a:fld>
            <a:endParaRPr lang="fr-FR"/>
          </a:p>
        </p:txBody>
      </p:sp>
    </p:spTree>
    <p:extLst>
      <p:ext uri="{BB962C8B-B14F-4D97-AF65-F5344CB8AC3E}">
        <p14:creationId xmlns:p14="http://schemas.microsoft.com/office/powerpoint/2010/main" val="3015195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fld id="{90B2EF50-D992-4449-A26F-5EBE3E562154}" type="datetimeFigureOut">
              <a:rPr lang="fr-FR"/>
              <a:pPr/>
              <a:t>09/05/2014</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fld id="{89874709-A017-CF47-A5A9-6580F65E1BE3}" type="slidenum">
              <a:rPr lang="fr-FR"/>
              <a:pPr/>
              <a:t>‹#›</a:t>
            </a:fld>
            <a:endParaRPr lang="fr-FR"/>
          </a:p>
        </p:txBody>
      </p:sp>
    </p:spTree>
    <p:extLst>
      <p:ext uri="{BB962C8B-B14F-4D97-AF65-F5344CB8AC3E}">
        <p14:creationId xmlns:p14="http://schemas.microsoft.com/office/powerpoint/2010/main" val="4098056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13"/>
          <p:cNvSpPr>
            <a:spLocks noGrp="1"/>
          </p:cNvSpPr>
          <p:nvPr>
            <p:ph type="dt" sz="half" idx="10"/>
          </p:nvPr>
        </p:nvSpPr>
        <p:spPr/>
        <p:txBody>
          <a:bodyPr/>
          <a:lstStyle>
            <a:lvl1pPr>
              <a:defRPr/>
            </a:lvl1pPr>
          </a:lstStyle>
          <a:p>
            <a:fld id="{5A1CA794-9786-0143-BF72-A22907BE1B32}" type="datetimeFigureOut">
              <a:rPr lang="fr-FR"/>
              <a:pPr/>
              <a:t>09/05/2014</a:t>
            </a:fld>
            <a:endParaRPr lang="fr-FR"/>
          </a:p>
        </p:txBody>
      </p:sp>
      <p:sp>
        <p:nvSpPr>
          <p:cNvPr id="8" name="Espace réservé du pied de page 2"/>
          <p:cNvSpPr>
            <a:spLocks noGrp="1"/>
          </p:cNvSpPr>
          <p:nvPr>
            <p:ph type="ftr" sz="quarter" idx="11"/>
          </p:nvPr>
        </p:nvSpPr>
        <p:spPr/>
        <p:txBody>
          <a:bodyPr/>
          <a:lstStyle>
            <a:lvl1pPr>
              <a:defRPr/>
            </a:lvl1pPr>
          </a:lstStyle>
          <a:p>
            <a:pPr>
              <a:defRPr/>
            </a:pPr>
            <a:endParaRPr lang="fr-FR"/>
          </a:p>
        </p:txBody>
      </p:sp>
      <p:sp>
        <p:nvSpPr>
          <p:cNvPr id="9" name="Espace réservé du numéro de diapositive 22"/>
          <p:cNvSpPr>
            <a:spLocks noGrp="1"/>
          </p:cNvSpPr>
          <p:nvPr>
            <p:ph type="sldNum" sz="quarter" idx="12"/>
          </p:nvPr>
        </p:nvSpPr>
        <p:spPr/>
        <p:txBody>
          <a:bodyPr/>
          <a:lstStyle>
            <a:lvl1pPr>
              <a:defRPr/>
            </a:lvl1pPr>
          </a:lstStyle>
          <a:p>
            <a:fld id="{73CDEBA7-1B5A-BE4B-A019-ADBBC7E26659}" type="slidenum">
              <a:rPr lang="fr-FR"/>
              <a:pPr/>
              <a:t>‹#›</a:t>
            </a:fld>
            <a:endParaRPr lang="fr-FR"/>
          </a:p>
        </p:txBody>
      </p:sp>
    </p:spTree>
    <p:extLst>
      <p:ext uri="{BB962C8B-B14F-4D97-AF65-F5344CB8AC3E}">
        <p14:creationId xmlns:p14="http://schemas.microsoft.com/office/powerpoint/2010/main" val="305489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13"/>
          <p:cNvSpPr>
            <a:spLocks noGrp="1"/>
          </p:cNvSpPr>
          <p:nvPr>
            <p:ph type="dt" sz="half" idx="10"/>
          </p:nvPr>
        </p:nvSpPr>
        <p:spPr/>
        <p:txBody>
          <a:bodyPr/>
          <a:lstStyle>
            <a:lvl1pPr>
              <a:defRPr/>
            </a:lvl1pPr>
          </a:lstStyle>
          <a:p>
            <a:fld id="{A20F4208-D832-1047-B784-66B302F29FC2}" type="datetimeFigureOut">
              <a:rPr lang="fr-FR"/>
              <a:pPr/>
              <a:t>09/05/2014</a:t>
            </a:fld>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fld id="{BE1744A9-8D56-8645-AA8B-0492A1B2B984}" type="slidenum">
              <a:rPr lang="fr-FR"/>
              <a:pPr/>
              <a:t>‹#›</a:t>
            </a:fld>
            <a:endParaRPr lang="fr-FR"/>
          </a:p>
        </p:txBody>
      </p:sp>
    </p:spTree>
    <p:extLst>
      <p:ext uri="{BB962C8B-B14F-4D97-AF65-F5344CB8AC3E}">
        <p14:creationId xmlns:p14="http://schemas.microsoft.com/office/powerpoint/2010/main" val="141717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fld id="{0E7179B3-8D4F-9948-B909-DE4111A6785C}" type="datetimeFigureOut">
              <a:rPr lang="fr-FR"/>
              <a:pPr/>
              <a:t>09/05/2014</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fld id="{C36660A9-0977-ED45-B2DF-1736E9B757E8}" type="slidenum">
              <a:rPr lang="fr-FR"/>
              <a:pPr/>
              <a:t>‹#›</a:t>
            </a:fld>
            <a:endParaRPr lang="fr-FR"/>
          </a:p>
        </p:txBody>
      </p:sp>
    </p:spTree>
    <p:extLst>
      <p:ext uri="{BB962C8B-B14F-4D97-AF65-F5344CB8AC3E}">
        <p14:creationId xmlns:p14="http://schemas.microsoft.com/office/powerpoint/2010/main" val="420161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fr-FR" smtClean="0"/>
              <a:t>Modifiez le style du titre</a:t>
            </a:r>
            <a:endParaRPr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fld id="{1D50C047-E078-8F43-A276-CBC556AF76EA}" type="datetimeFigureOut">
              <a:rPr lang="fr-FR"/>
              <a:pPr/>
              <a:t>09/05/2014</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fld id="{5E9F59CC-32A9-8B4C-8E7D-7CF350F94D7D}" type="slidenum">
              <a:rPr lang="fr-FR"/>
              <a:pPr/>
              <a:t>‹#›</a:t>
            </a:fld>
            <a:endParaRPr lang="fr-FR"/>
          </a:p>
        </p:txBody>
      </p:sp>
    </p:spTree>
    <p:extLst>
      <p:ext uri="{BB962C8B-B14F-4D97-AF65-F5344CB8AC3E}">
        <p14:creationId xmlns:p14="http://schemas.microsoft.com/office/powerpoint/2010/main" val="345740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fr-FR" smtClean="0"/>
              <a:t>Modifiez les styles du texte du masque</a:t>
            </a:r>
          </a:p>
        </p:txBody>
      </p:sp>
      <p:sp>
        <p:nvSpPr>
          <p:cNvPr id="5" name="Espace réservé de la date 13"/>
          <p:cNvSpPr>
            <a:spLocks noGrp="1"/>
          </p:cNvSpPr>
          <p:nvPr>
            <p:ph type="dt" sz="half" idx="10"/>
          </p:nvPr>
        </p:nvSpPr>
        <p:spPr/>
        <p:txBody>
          <a:bodyPr/>
          <a:lstStyle>
            <a:lvl1pPr>
              <a:defRPr/>
            </a:lvl1pPr>
          </a:lstStyle>
          <a:p>
            <a:fld id="{CEE39FA7-926B-5D4D-912A-971B3657288F}" type="datetimeFigureOut">
              <a:rPr lang="fr-FR"/>
              <a:pPr/>
              <a:t>09/05/2014</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fld id="{1912A085-9CE5-0B41-8390-1930DEBF2BEE}" type="slidenum">
              <a:rPr lang="fr-FR"/>
              <a:pPr/>
              <a:t>‹#›</a:t>
            </a:fld>
            <a:endParaRPr lang="fr-FR"/>
          </a:p>
        </p:txBody>
      </p:sp>
    </p:spTree>
    <p:extLst>
      <p:ext uri="{BB962C8B-B14F-4D97-AF65-F5344CB8AC3E}">
        <p14:creationId xmlns:p14="http://schemas.microsoft.com/office/powerpoint/2010/main" val="3617064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fr-FR" smtClean="0"/>
              <a:t>Modifiez le style du titre</a:t>
            </a:r>
            <a:endParaRPr lang="en-US"/>
          </a:p>
        </p:txBody>
      </p:sp>
      <p:sp>
        <p:nvSpPr>
          <p:cNvPr id="1027" name="Espace réservé du texte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200">
                <a:solidFill>
                  <a:srgbClr val="BCBCBC"/>
                </a:solidFill>
              </a:defRPr>
            </a:lvl1pPr>
          </a:lstStyle>
          <a:p>
            <a:fld id="{EED52B56-060D-9341-BEB7-389B501D02B8}" type="datetimeFigureOut">
              <a:rPr lang="fr-FR"/>
              <a:pPr/>
              <a:t>09/05/2014</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ea typeface="+mn-ea"/>
              </a:defRPr>
            </a:lvl1pPr>
          </a:lstStyle>
          <a:p>
            <a:pPr>
              <a:defRPr/>
            </a:pPr>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defRPr>
            </a:lvl1pPr>
          </a:lstStyle>
          <a:p>
            <a:fld id="{D15C8AE7-ACB3-F94B-9F7C-33AB383A2AC1}" type="slidenum">
              <a:rPr lang="fr-FR"/>
              <a:pPr/>
              <a:t>‹#›</a:t>
            </a:fld>
            <a:endParaRPr lang="fr-F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55"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ＭＳ Ｐゴシック" charset="0"/>
          <a:cs typeface="+mj-cs"/>
        </a:defRPr>
      </a:lvl1pPr>
      <a:lvl2pPr algn="ctr" rtl="0" eaLnBrk="0" fontAlgn="base" hangingPunct="0">
        <a:spcBef>
          <a:spcPct val="0"/>
        </a:spcBef>
        <a:spcAft>
          <a:spcPct val="0"/>
        </a:spcAft>
        <a:defRPr sz="4100" b="1">
          <a:solidFill>
            <a:schemeClr val="tx1"/>
          </a:solidFill>
          <a:latin typeface="Lucida Sans" pitchFamily="34" charset="0"/>
          <a:ea typeface="ＭＳ Ｐゴシック" charset="0"/>
        </a:defRPr>
      </a:lvl2pPr>
      <a:lvl3pPr algn="ctr" rtl="0" eaLnBrk="0" fontAlgn="base" hangingPunct="0">
        <a:spcBef>
          <a:spcPct val="0"/>
        </a:spcBef>
        <a:spcAft>
          <a:spcPct val="0"/>
        </a:spcAft>
        <a:defRPr sz="4100" b="1">
          <a:solidFill>
            <a:schemeClr val="tx1"/>
          </a:solidFill>
          <a:latin typeface="Lucida Sans" pitchFamily="34" charset="0"/>
          <a:ea typeface="ＭＳ Ｐゴシック" charset="0"/>
        </a:defRPr>
      </a:lvl3pPr>
      <a:lvl4pPr algn="ctr" rtl="0" eaLnBrk="0" fontAlgn="base" hangingPunct="0">
        <a:spcBef>
          <a:spcPct val="0"/>
        </a:spcBef>
        <a:spcAft>
          <a:spcPct val="0"/>
        </a:spcAft>
        <a:defRPr sz="4100" b="1">
          <a:solidFill>
            <a:schemeClr val="tx1"/>
          </a:solidFill>
          <a:latin typeface="Lucida Sans" pitchFamily="34" charset="0"/>
          <a:ea typeface="ＭＳ Ｐゴシック" charset="0"/>
        </a:defRPr>
      </a:lvl4pPr>
      <a:lvl5pPr algn="ctr" rtl="0" eaLnBrk="0" fontAlgn="base" hangingPunct="0">
        <a:spcBef>
          <a:spcPct val="0"/>
        </a:spcBef>
        <a:spcAft>
          <a:spcPct val="0"/>
        </a:spcAft>
        <a:defRPr sz="4100" b="1">
          <a:solidFill>
            <a:schemeClr val="tx1"/>
          </a:solidFill>
          <a:latin typeface="Lucida Sans" pitchFamily="34" charset="0"/>
          <a:ea typeface="ＭＳ Ｐゴシック"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charset="0"/>
        <a:buChar char=""/>
        <a:defRPr sz="2800" kern="1200">
          <a:solidFill>
            <a:schemeClr val="tx1"/>
          </a:solidFill>
          <a:latin typeface="+mn-lt"/>
          <a:ea typeface="ＭＳ Ｐゴシック" charset="0"/>
          <a:cs typeface="+mn-cs"/>
        </a:defRPr>
      </a:lvl1pPr>
      <a:lvl2pPr marL="868363" indent="-282575" algn="l" rtl="0" eaLnBrk="0" fontAlgn="base" hangingPunct="0">
        <a:spcBef>
          <a:spcPct val="20000"/>
        </a:spcBef>
        <a:spcAft>
          <a:spcPct val="0"/>
        </a:spcAft>
        <a:buClr>
          <a:schemeClr val="tx1"/>
        </a:buClr>
        <a:buSzPct val="80000"/>
        <a:buFont typeface="Wingdings 2" charset="0"/>
        <a:buChar char=""/>
        <a:defRPr sz="2400" kern="1200">
          <a:solidFill>
            <a:schemeClr val="tx1"/>
          </a:solidFill>
          <a:latin typeface="+mn-lt"/>
          <a:ea typeface="ＭＳ Ｐゴシック" charset="0"/>
          <a:cs typeface="+mn-cs"/>
        </a:defRPr>
      </a:lvl2pPr>
      <a:lvl3pPr marL="1133475" indent="-228600" algn="l" rtl="0" eaLnBrk="0" fontAlgn="base" hangingPunct="0">
        <a:spcBef>
          <a:spcPct val="20000"/>
        </a:spcBef>
        <a:spcAft>
          <a:spcPct val="0"/>
        </a:spcAft>
        <a:buClr>
          <a:schemeClr val="tx1"/>
        </a:buClr>
        <a:buSzPct val="95000"/>
        <a:buFont typeface="Wingdings" charset="0"/>
        <a:buChar char=""/>
        <a:defRPr sz="2200" kern="1200">
          <a:solidFill>
            <a:schemeClr val="tx1"/>
          </a:solidFill>
          <a:latin typeface="+mn-lt"/>
          <a:ea typeface="ＭＳ Ｐゴシック" charset="0"/>
          <a:cs typeface="+mn-cs"/>
        </a:defRPr>
      </a:lvl3pPr>
      <a:lvl4pPr marL="1352550" indent="-182563" algn="l" rtl="0" eaLnBrk="0" fontAlgn="base" hangingPunct="0">
        <a:spcBef>
          <a:spcPct val="20000"/>
        </a:spcBef>
        <a:spcAft>
          <a:spcPct val="0"/>
        </a:spcAft>
        <a:buClr>
          <a:schemeClr val="tx1"/>
        </a:buClr>
        <a:buSzPct val="100000"/>
        <a:buFont typeface="Wingdings 3" charset="0"/>
        <a:buChar char=""/>
        <a:defRPr sz="2000" kern="1200">
          <a:solidFill>
            <a:schemeClr val="tx1"/>
          </a:solidFill>
          <a:latin typeface="+mn-lt"/>
          <a:ea typeface="ＭＳ Ｐゴシック" charset="0"/>
          <a:cs typeface="+mn-cs"/>
        </a:defRPr>
      </a:lvl4pPr>
      <a:lvl5pPr marL="1544638" indent="-182563" algn="l" rtl="0" eaLnBrk="0" fontAlgn="base" hangingPunct="0">
        <a:spcBef>
          <a:spcPct val="20000"/>
        </a:spcBef>
        <a:spcAft>
          <a:spcPct val="0"/>
        </a:spcAft>
        <a:buClr>
          <a:schemeClr val="tx1"/>
        </a:buClr>
        <a:buFont typeface="Wingdings 2" charset="0"/>
        <a:buChar char=""/>
        <a:defRPr sz="2000" kern="1200">
          <a:solidFill>
            <a:schemeClr val="tx1"/>
          </a:solidFill>
          <a:latin typeface="+mn-lt"/>
          <a:ea typeface="ＭＳ Ｐゴシック" charset="0"/>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rtlCol="0">
            <a:normAutofit fontScale="90000"/>
          </a:bodyPr>
          <a:lstStyle/>
          <a:p>
            <a:pPr eaLnBrk="1" fontAlgn="auto" hangingPunct="1">
              <a:spcAft>
                <a:spcPts val="0"/>
              </a:spcAft>
              <a:defRPr/>
            </a:pPr>
            <a:r>
              <a:rPr lang="fr-FR" dirty="0" smtClean="0">
                <a:ea typeface="+mj-ea"/>
              </a:rPr>
              <a:t>Co-animation :</a:t>
            </a:r>
            <a:br>
              <a:rPr lang="fr-FR" dirty="0" smtClean="0">
                <a:ea typeface="+mj-ea"/>
              </a:rPr>
            </a:br>
            <a:r>
              <a:rPr lang="fr-FR" dirty="0" smtClean="0">
                <a:ea typeface="+mj-ea"/>
              </a:rPr>
              <a:t>mathématiques et biotechnologies en  STL</a:t>
            </a:r>
          </a:p>
        </p:txBody>
      </p:sp>
      <p:sp>
        <p:nvSpPr>
          <p:cNvPr id="3075" name="Sous-titre 2"/>
          <p:cNvSpPr>
            <a:spLocks noGrp="1"/>
          </p:cNvSpPr>
          <p:nvPr>
            <p:ph type="subTitle" idx="1"/>
          </p:nvPr>
        </p:nvSpPr>
        <p:spPr>
          <a:xfrm>
            <a:off x="1371600" y="3332163"/>
            <a:ext cx="6400800" cy="1752600"/>
          </a:xfrm>
        </p:spPr>
        <p:txBody>
          <a:bodyPr/>
          <a:lstStyle/>
          <a:p>
            <a:pPr eaLnBrk="1" hangingPunct="1">
              <a:buFont typeface="Arial" charset="0"/>
              <a:buNone/>
            </a:pPr>
            <a:r>
              <a:rPr lang="fr-FR">
                <a:latin typeface="Aharoni" charset="0"/>
                <a:cs typeface="Aharoni" charset="0"/>
              </a:rPr>
              <a:t>LYCEE DU GOLF  -  DIEPPE</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064" y="3888998"/>
            <a:ext cx="2232248" cy="2199795"/>
          </a:xfrm>
          <a:prstGeom prst="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dk1"/>
          </a:lnRef>
          <a:fillRef idx="3">
            <a:schemeClr val="dk1"/>
          </a:fillRef>
          <a:effectRef idx="2">
            <a:schemeClr val="dk1"/>
          </a:effectRef>
          <a:fontRef idx="minor">
            <a:schemeClr val="lt1"/>
          </a:fontRef>
        </p:style>
      </p:pic>
      <p:pic>
        <p:nvPicPr>
          <p:cNvPr id="3077"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rot="726598">
            <a:off x="1763688" y="3861048"/>
            <a:ext cx="2359149" cy="2359149"/>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dk1"/>
          </a:lnRef>
          <a:fillRef idx="3">
            <a:schemeClr val="dk1"/>
          </a:fillRef>
          <a:effectRef idx="2">
            <a:schemeClr val="dk1"/>
          </a:effectRef>
          <a:fontRef idx="minor">
            <a:schemeClr val="lt1"/>
          </a:fontRef>
        </p:style>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fontAlgn="auto" hangingPunct="1">
              <a:spcAft>
                <a:spcPts val="0"/>
              </a:spcAft>
              <a:defRPr/>
            </a:pPr>
            <a:r>
              <a:rPr lang="fr-FR" altLang="fr-FR" dirty="0" smtClean="0">
                <a:ea typeface="+mj-ea"/>
              </a:rPr>
              <a:t>Sujet:</a:t>
            </a:r>
          </a:p>
        </p:txBody>
      </p:sp>
      <p:sp>
        <p:nvSpPr>
          <p:cNvPr id="4099" name="Espace réservé du contenu 2"/>
          <p:cNvSpPr>
            <a:spLocks noGrp="1"/>
          </p:cNvSpPr>
          <p:nvPr>
            <p:ph idx="1"/>
          </p:nvPr>
        </p:nvSpPr>
        <p:spPr/>
        <p:txBody>
          <a:bodyPr/>
          <a:lstStyle/>
          <a:p>
            <a:pPr algn="just" eaLnBrk="1" hangingPunct="1"/>
            <a:r>
              <a:rPr lang="fr-FR">
                <a:latin typeface="Book Antiqua" charset="0"/>
              </a:rPr>
              <a:t>Courbe d’étalonnage d’un appareil permettant de mesurer l’absorbance d’une lumière incidente par une solution et d’en déduire une concentration en protéines.</a:t>
            </a:r>
          </a:p>
          <a:p>
            <a:pPr algn="just" eaLnBrk="1" hangingPunct="1"/>
            <a:r>
              <a:rPr lang="fr-FR">
                <a:latin typeface="Book Antiqua" charset="0"/>
              </a:rPr>
              <a:t>Ajustement affine d’un nuage de points par la méthode des moindres carrés et prédiction</a:t>
            </a: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normAutofit fontScale="90000"/>
          </a:bodyPr>
          <a:lstStyle/>
          <a:p>
            <a:pPr eaLnBrk="1" fontAlgn="auto" hangingPunct="1">
              <a:spcAft>
                <a:spcPts val="0"/>
              </a:spcAft>
              <a:defRPr/>
            </a:pPr>
            <a:r>
              <a:rPr lang="fr-FR" altLang="fr-FR" smtClean="0">
                <a:ea typeface="+mj-ea"/>
              </a:rPr>
              <a:t>Résumé du contenu des activités</a:t>
            </a:r>
          </a:p>
        </p:txBody>
      </p:sp>
      <p:sp>
        <p:nvSpPr>
          <p:cNvPr id="3" name="Espace réservé du contenu 2"/>
          <p:cNvSpPr>
            <a:spLocks noGrp="1"/>
          </p:cNvSpPr>
          <p:nvPr>
            <p:ph idx="1"/>
          </p:nvPr>
        </p:nvSpPr>
        <p:spPr/>
        <p:txBody>
          <a:bodyPr>
            <a:normAutofit/>
          </a:bodyPr>
          <a:lstStyle/>
          <a:p>
            <a:pPr eaLnBrk="1" hangingPunct="1">
              <a:lnSpc>
                <a:spcPct val="80000"/>
              </a:lnSpc>
              <a:buFont typeface="Arial" charset="0"/>
              <a:buNone/>
            </a:pPr>
            <a:r>
              <a:rPr lang="fr-FR" sz="1800">
                <a:latin typeface="Book Antiqua" charset="0"/>
              </a:rPr>
              <a:t>	</a:t>
            </a:r>
            <a:r>
              <a:rPr lang="fr-FR" sz="1800">
                <a:latin typeface="Book Antiqua" charset="0"/>
                <a:sym typeface="Wingdings" charset="0"/>
              </a:rPr>
              <a:t> </a:t>
            </a:r>
            <a:r>
              <a:rPr lang="fr-FR" sz="1800">
                <a:latin typeface="Book Antiqua" charset="0"/>
              </a:rPr>
              <a:t>On dispose de cuves contenant chacune une solution dont la concentration massique en une protéine donnée est connue. </a:t>
            </a:r>
          </a:p>
          <a:p>
            <a:pPr eaLnBrk="1" hangingPunct="1">
              <a:lnSpc>
                <a:spcPct val="80000"/>
              </a:lnSpc>
              <a:buFont typeface="Arial" charset="0"/>
              <a:buNone/>
            </a:pPr>
            <a:endParaRPr lang="fr-FR" sz="1800">
              <a:latin typeface="Book Antiqua" charset="0"/>
            </a:endParaRPr>
          </a:p>
          <a:p>
            <a:pPr eaLnBrk="1" hangingPunct="1">
              <a:lnSpc>
                <a:spcPct val="80000"/>
              </a:lnSpc>
              <a:buFont typeface="Arial" charset="0"/>
              <a:buNone/>
            </a:pPr>
            <a:r>
              <a:rPr lang="fr-FR" sz="1800">
                <a:latin typeface="Book Antiqua" charset="0"/>
              </a:rPr>
              <a:t>	</a:t>
            </a:r>
            <a:r>
              <a:rPr lang="fr-FR" sz="1800">
                <a:latin typeface="Book Antiqua" charset="0"/>
                <a:sym typeface="Wingdings" charset="0"/>
              </a:rPr>
              <a:t> </a:t>
            </a:r>
            <a:r>
              <a:rPr lang="fr-FR" sz="1800">
                <a:latin typeface="Book Antiqua" charset="0"/>
              </a:rPr>
              <a:t>On fait traverser ces cuves par un rayonnement lumineux de longueur d</a:t>
            </a:r>
            <a:r>
              <a:rPr lang="ja-JP" altLang="fr-FR" sz="1800">
                <a:latin typeface="Book Antiqua" charset="0"/>
              </a:rPr>
              <a:t>’</a:t>
            </a:r>
            <a:r>
              <a:rPr lang="fr-FR" sz="1800">
                <a:latin typeface="Book Antiqua" charset="0"/>
              </a:rPr>
              <a:t>onde donnée et on mesure l</a:t>
            </a:r>
            <a:r>
              <a:rPr lang="ja-JP" altLang="fr-FR" sz="1800">
                <a:latin typeface="Book Antiqua" charset="0"/>
              </a:rPr>
              <a:t>’</a:t>
            </a:r>
            <a:r>
              <a:rPr lang="fr-FR" sz="1800">
                <a:latin typeface="Book Antiqua" charset="0"/>
              </a:rPr>
              <a:t>intensité du rayonnement incident. </a:t>
            </a:r>
          </a:p>
          <a:p>
            <a:pPr eaLnBrk="1" hangingPunct="1">
              <a:lnSpc>
                <a:spcPct val="80000"/>
              </a:lnSpc>
              <a:buFont typeface="Arial" charset="0"/>
              <a:buNone/>
            </a:pPr>
            <a:r>
              <a:rPr lang="fr-FR" sz="1800">
                <a:latin typeface="Book Antiqua" charset="0"/>
              </a:rPr>
              <a:t>		</a:t>
            </a:r>
            <a:r>
              <a:rPr lang="fr-FR" sz="1800">
                <a:latin typeface="Book Antiqua" charset="0"/>
                <a:sym typeface="Wingdings" charset="0"/>
              </a:rPr>
              <a:t> </a:t>
            </a:r>
            <a:r>
              <a:rPr lang="fr-FR" sz="1800">
                <a:latin typeface="Book Antiqua" charset="0"/>
              </a:rPr>
              <a:t>L</a:t>
            </a:r>
            <a:r>
              <a:rPr lang="ja-JP" altLang="fr-FR" sz="1800">
                <a:latin typeface="Book Antiqua" charset="0"/>
              </a:rPr>
              <a:t>’</a:t>
            </a:r>
            <a:r>
              <a:rPr lang="fr-FR" sz="1800">
                <a:latin typeface="Book Antiqua" charset="0"/>
              </a:rPr>
              <a:t>appareil en déduit une absorbance ( correspondant à la quantité de lumière absorbée par les protéines). </a:t>
            </a:r>
          </a:p>
          <a:p>
            <a:pPr eaLnBrk="1" hangingPunct="1">
              <a:lnSpc>
                <a:spcPct val="80000"/>
              </a:lnSpc>
              <a:buFont typeface="Arial" charset="0"/>
              <a:buNone/>
            </a:pPr>
            <a:r>
              <a:rPr lang="fr-FR" sz="1800">
                <a:latin typeface="Book Antiqua" charset="0"/>
              </a:rPr>
              <a:t>	</a:t>
            </a:r>
            <a:r>
              <a:rPr lang="fr-FR" sz="1800">
                <a:latin typeface="Book Antiqua" charset="0"/>
                <a:sym typeface="Wingdings" charset="0"/>
              </a:rPr>
              <a:t> </a:t>
            </a:r>
            <a:r>
              <a:rPr lang="fr-FR" sz="1800">
                <a:latin typeface="Book Antiqua" charset="0"/>
              </a:rPr>
              <a:t>De ces mesures d</a:t>
            </a:r>
            <a:r>
              <a:rPr lang="ja-JP" altLang="fr-FR" sz="1800">
                <a:latin typeface="Book Antiqua" charset="0"/>
              </a:rPr>
              <a:t>’</a:t>
            </a:r>
            <a:r>
              <a:rPr lang="fr-FR" sz="1800">
                <a:latin typeface="Book Antiqua" charset="0"/>
              </a:rPr>
              <a:t>absorbance correspondant à des concentrations, on déduit un nuage de points (appelé courbe d</a:t>
            </a:r>
            <a:r>
              <a:rPr lang="ja-JP" altLang="fr-FR" sz="1800">
                <a:latin typeface="Book Antiqua" charset="0"/>
              </a:rPr>
              <a:t>’</a:t>
            </a:r>
            <a:r>
              <a:rPr lang="fr-FR" sz="1800">
                <a:latin typeface="Book Antiqua" charset="0"/>
              </a:rPr>
              <a:t>étalonnage en biotechnologie) , puis on réalise un ajustement selon la méthode des moindres carrés ce qui fournit une loi valable pour un appareil donné. </a:t>
            </a:r>
          </a:p>
          <a:p>
            <a:pPr eaLnBrk="1" hangingPunct="1">
              <a:lnSpc>
                <a:spcPct val="80000"/>
              </a:lnSpc>
              <a:buFont typeface="Arial" charset="0"/>
              <a:buNone/>
            </a:pPr>
            <a:r>
              <a:rPr lang="fr-FR" sz="1800">
                <a:latin typeface="Book Antiqua" charset="0"/>
              </a:rPr>
              <a:t>		</a:t>
            </a:r>
            <a:r>
              <a:rPr lang="fr-FR" sz="1800">
                <a:latin typeface="Book Antiqua" charset="0"/>
                <a:sym typeface="Wingdings" charset="0"/>
              </a:rPr>
              <a:t> </a:t>
            </a:r>
            <a:r>
              <a:rPr lang="fr-FR" sz="1800">
                <a:latin typeface="Book Antiqua" charset="0"/>
              </a:rPr>
              <a:t>Cette loi est une relation affine entre l</a:t>
            </a:r>
            <a:r>
              <a:rPr lang="ja-JP" altLang="fr-FR" sz="1800">
                <a:latin typeface="Book Antiqua" charset="0"/>
              </a:rPr>
              <a:t>’</a:t>
            </a:r>
            <a:r>
              <a:rPr lang="fr-FR" sz="1800">
                <a:latin typeface="Book Antiqua" charset="0"/>
              </a:rPr>
              <a:t>absorbance(A) et la concentration(c) du type A=mc+p.</a:t>
            </a:r>
          </a:p>
          <a:p>
            <a:pPr eaLnBrk="1" hangingPunct="1">
              <a:lnSpc>
                <a:spcPct val="80000"/>
              </a:lnSpc>
              <a:buFont typeface="Arial" charset="0"/>
              <a:buNone/>
            </a:pPr>
            <a:r>
              <a:rPr lang="fr-FR" sz="1800">
                <a:latin typeface="Book Antiqua" charset="0"/>
              </a:rPr>
              <a:t>	</a:t>
            </a:r>
          </a:p>
          <a:p>
            <a:pPr eaLnBrk="1" hangingPunct="1">
              <a:lnSpc>
                <a:spcPct val="80000"/>
              </a:lnSpc>
              <a:buFont typeface="Arial" charset="0"/>
              <a:buNone/>
            </a:pPr>
            <a:r>
              <a:rPr lang="fr-FR" sz="1800">
                <a:latin typeface="Book Antiqua" charset="0"/>
              </a:rPr>
              <a:t>	</a:t>
            </a:r>
            <a:r>
              <a:rPr lang="fr-FR" sz="1800">
                <a:latin typeface="Book Antiqua" charset="0"/>
                <a:sym typeface="Wingdings" charset="0"/>
              </a:rPr>
              <a:t> </a:t>
            </a:r>
            <a:r>
              <a:rPr lang="fr-FR" sz="1800">
                <a:latin typeface="Book Antiqua" charset="0"/>
              </a:rPr>
              <a:t>La connaissance de m et p permet ensuite, à partir des mesures d</a:t>
            </a:r>
            <a:r>
              <a:rPr lang="ja-JP" altLang="fr-FR" sz="1800">
                <a:latin typeface="Book Antiqua" charset="0"/>
              </a:rPr>
              <a:t>’</a:t>
            </a:r>
            <a:r>
              <a:rPr lang="fr-FR" sz="1800">
                <a:latin typeface="Book Antiqua" charset="0"/>
              </a:rPr>
              <a:t>absorbance, d</a:t>
            </a:r>
            <a:r>
              <a:rPr lang="ja-JP" altLang="fr-FR" sz="1800">
                <a:latin typeface="Book Antiqua" charset="0"/>
              </a:rPr>
              <a:t>’</a:t>
            </a:r>
            <a:r>
              <a:rPr lang="fr-FR" sz="1800">
                <a:latin typeface="Book Antiqua" charset="0"/>
              </a:rPr>
              <a:t>obtenir des concentrations. (cf énoncé de l</a:t>
            </a:r>
            <a:r>
              <a:rPr lang="ja-JP" altLang="fr-FR" sz="1800">
                <a:latin typeface="Book Antiqua" charset="0"/>
              </a:rPr>
              <a:t>’</a:t>
            </a:r>
            <a:r>
              <a:rPr lang="fr-FR" sz="1800">
                <a:latin typeface="Book Antiqua" charset="0"/>
              </a:rPr>
              <a:t>activité de mathématiques).</a:t>
            </a:r>
          </a:p>
        </p:txBody>
      </p:sp>
    </p:spTree>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fontAlgn="auto" hangingPunct="1">
              <a:spcAft>
                <a:spcPts val="0"/>
              </a:spcAft>
              <a:defRPr/>
            </a:pPr>
            <a:r>
              <a:rPr lang="fr-FR" altLang="fr-FR" smtClean="0">
                <a:ea typeface="+mj-ea"/>
              </a:rPr>
              <a:t>Organisation des travaux</a:t>
            </a:r>
          </a:p>
        </p:txBody>
      </p:sp>
      <p:sp>
        <p:nvSpPr>
          <p:cNvPr id="3" name="Espace réservé du contenu 2"/>
          <p:cNvSpPr>
            <a:spLocks noGrp="1"/>
          </p:cNvSpPr>
          <p:nvPr>
            <p:ph idx="1"/>
          </p:nvPr>
        </p:nvSpPr>
        <p:spPr/>
        <p:txBody>
          <a:bodyPr>
            <a:normAutofit/>
          </a:bodyPr>
          <a:lstStyle/>
          <a:p>
            <a:pPr eaLnBrk="1" hangingPunct="1">
              <a:lnSpc>
                <a:spcPct val="80000"/>
              </a:lnSpc>
              <a:buFont typeface="Arial" charset="0"/>
              <a:buNone/>
            </a:pPr>
            <a:r>
              <a:rPr lang="fr-FR" sz="2400">
                <a:latin typeface="Book Antiqua" charset="0"/>
              </a:rPr>
              <a:t>	</a:t>
            </a:r>
            <a:r>
              <a:rPr lang="fr-FR" sz="2400">
                <a:latin typeface="Book Antiqua" charset="0"/>
                <a:sym typeface="Wingdings" charset="0"/>
              </a:rPr>
              <a:t> </a:t>
            </a:r>
            <a:r>
              <a:rPr lang="fr-FR" sz="2400">
                <a:latin typeface="Book Antiqua" charset="0"/>
              </a:rPr>
              <a:t>Pour nous, les travaux d</a:t>
            </a:r>
            <a:r>
              <a:rPr lang="ja-JP" altLang="fr-FR" sz="2400">
                <a:latin typeface="Book Antiqua" charset="0"/>
              </a:rPr>
              <a:t>’</a:t>
            </a:r>
            <a:r>
              <a:rPr lang="fr-FR" sz="2400">
                <a:latin typeface="Book Antiqua" charset="0"/>
              </a:rPr>
              <a:t>étalonnage avaient eu lieu précédemment en biotechnologies (avant de décider de travailler en commun sur ce sujet). </a:t>
            </a:r>
          </a:p>
          <a:p>
            <a:pPr eaLnBrk="1" hangingPunct="1">
              <a:lnSpc>
                <a:spcPct val="80000"/>
              </a:lnSpc>
              <a:buFont typeface="Arial" charset="0"/>
              <a:buNone/>
            </a:pPr>
            <a:r>
              <a:rPr lang="fr-FR" sz="2400">
                <a:latin typeface="Book Antiqua" charset="0"/>
                <a:sym typeface="Wingdings" charset="0"/>
              </a:rPr>
              <a:t>		 </a:t>
            </a:r>
            <a:r>
              <a:rPr lang="fr-FR" sz="2400">
                <a:latin typeface="Book Antiqua" charset="0"/>
              </a:rPr>
              <a:t>Le travail a donc consisté pour le professeur de biotechnologies à transmettre au professeur de mathématiques des données et leur contexte d</a:t>
            </a:r>
            <a:r>
              <a:rPr lang="ja-JP" altLang="fr-FR" sz="2400">
                <a:latin typeface="Book Antiqua" charset="0"/>
              </a:rPr>
              <a:t>’</a:t>
            </a:r>
            <a:r>
              <a:rPr lang="fr-FR" sz="2400">
                <a:latin typeface="Book Antiqua" charset="0"/>
              </a:rPr>
              <a:t>utilisation. </a:t>
            </a:r>
          </a:p>
          <a:p>
            <a:pPr eaLnBrk="1" hangingPunct="1">
              <a:lnSpc>
                <a:spcPct val="80000"/>
              </a:lnSpc>
              <a:buFont typeface="Arial" charset="0"/>
              <a:buNone/>
            </a:pPr>
            <a:r>
              <a:rPr lang="fr-FR" sz="2400">
                <a:latin typeface="Book Antiqua" charset="0"/>
              </a:rPr>
              <a:t>	</a:t>
            </a:r>
            <a:r>
              <a:rPr lang="fr-FR" sz="2400">
                <a:latin typeface="Book Antiqua" charset="0"/>
                <a:sym typeface="Wingdings" charset="0"/>
              </a:rPr>
              <a:t> </a:t>
            </a:r>
            <a:r>
              <a:rPr lang="fr-FR" sz="2400">
                <a:latin typeface="Book Antiqua" charset="0"/>
              </a:rPr>
              <a:t>Puis le professeur de mathématiques a pu illustrer son cours sur les ajustement de nuages de points par une activité au programme en biotechnologies.</a:t>
            </a:r>
          </a:p>
          <a:p>
            <a:pPr eaLnBrk="1" hangingPunct="1">
              <a:lnSpc>
                <a:spcPct val="80000"/>
              </a:lnSpc>
              <a:buFont typeface="Arial" charset="0"/>
              <a:buNone/>
            </a:pPr>
            <a:r>
              <a:rPr lang="fr-FR" sz="2400">
                <a:latin typeface="Book Antiqua" charset="0"/>
              </a:rPr>
              <a:t>		</a:t>
            </a:r>
            <a:r>
              <a:rPr lang="fr-FR" sz="2400">
                <a:latin typeface="Book Antiqua" charset="0"/>
                <a:sym typeface="Wingdings" charset="0"/>
              </a:rPr>
              <a:t> </a:t>
            </a:r>
            <a:r>
              <a:rPr lang="fr-FR" sz="2400">
                <a:latin typeface="Book Antiqua" charset="0"/>
              </a:rPr>
              <a:t>Cette activité de biotechnologie nécessite de savoir manipuler une équation de droite et le professeur de mathématiques a pu s</a:t>
            </a:r>
            <a:r>
              <a:rPr lang="ja-JP" altLang="fr-FR" sz="2400">
                <a:latin typeface="Book Antiqua" charset="0"/>
              </a:rPr>
              <a:t>’</a:t>
            </a:r>
            <a:r>
              <a:rPr lang="fr-FR" sz="2400">
                <a:latin typeface="Book Antiqua" charset="0"/>
              </a:rPr>
              <a:t>atteler à résorber les difficultés techniques des élèves dans un contexte connu.</a:t>
            </a:r>
          </a:p>
        </p:txBody>
      </p:sp>
    </p:spTree>
  </p:cSld>
  <p:clrMapOvr>
    <a:masterClrMapping/>
  </p:clrMapOvr>
  <p:transition xmlns:p14="http://schemas.microsoft.com/office/powerpoint/2010/main" spd="slow">
    <p:blinds dir="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fontAlgn="auto" hangingPunct="1">
              <a:spcAft>
                <a:spcPts val="0"/>
              </a:spcAft>
              <a:defRPr/>
            </a:pPr>
            <a:r>
              <a:rPr lang="fr-FR" altLang="fr-FR" smtClean="0">
                <a:ea typeface="+mj-ea"/>
              </a:rPr>
              <a:t>Intérêts pour les disciplines</a:t>
            </a:r>
          </a:p>
        </p:txBody>
      </p:sp>
      <p:sp>
        <p:nvSpPr>
          <p:cNvPr id="3" name="Espace réservé du contenu 2"/>
          <p:cNvSpPr>
            <a:spLocks noGrp="1"/>
          </p:cNvSpPr>
          <p:nvPr>
            <p:ph sz="half" idx="1"/>
          </p:nvPr>
        </p:nvSpPr>
        <p:spPr/>
        <p:txBody>
          <a:bodyPr>
            <a:normAutofit/>
          </a:bodyPr>
          <a:lstStyle/>
          <a:p>
            <a:pPr eaLnBrk="1" hangingPunct="1">
              <a:lnSpc>
                <a:spcPct val="80000"/>
              </a:lnSpc>
              <a:buFont typeface="Arial" charset="0"/>
              <a:buChar char="•"/>
            </a:pPr>
            <a:r>
              <a:rPr lang="fr-FR" sz="1800" b="1">
                <a:latin typeface="Book Antiqua" charset="0"/>
              </a:rPr>
              <a:t>Mathématiques:</a:t>
            </a:r>
          </a:p>
          <a:p>
            <a:pPr algn="just" eaLnBrk="1" hangingPunct="1">
              <a:lnSpc>
                <a:spcPct val="80000"/>
              </a:lnSpc>
              <a:buFont typeface="Arial" charset="0"/>
              <a:buNone/>
            </a:pPr>
            <a:r>
              <a:rPr lang="fr-FR" sz="1500">
                <a:latin typeface="Book Antiqua" charset="0"/>
                <a:sym typeface="Wingdings" charset="0"/>
              </a:rPr>
              <a:t> </a:t>
            </a:r>
            <a:r>
              <a:rPr lang="fr-FR" sz="1500">
                <a:latin typeface="Book Antiqua" charset="0"/>
              </a:rPr>
              <a:t>Donner une situation concrète pour les élèves qui nécessite d</a:t>
            </a:r>
            <a:r>
              <a:rPr lang="ja-JP" altLang="fr-FR" sz="1500">
                <a:latin typeface="Book Antiqua" charset="0"/>
              </a:rPr>
              <a:t>’</a:t>
            </a:r>
            <a:r>
              <a:rPr lang="fr-FR" sz="1500">
                <a:latin typeface="Book Antiqua" charset="0"/>
              </a:rPr>
              <a:t>ajuster un nuage de points. Cela leur permet de bien voir l</a:t>
            </a:r>
            <a:r>
              <a:rPr lang="ja-JP" altLang="fr-FR" sz="1500">
                <a:latin typeface="Book Antiqua" charset="0"/>
              </a:rPr>
              <a:t>’</a:t>
            </a:r>
            <a:r>
              <a:rPr lang="fr-FR" sz="1500">
                <a:latin typeface="Book Antiqua" charset="0"/>
              </a:rPr>
              <a:t>intérêt de ces méthodes, pour, à partir de données, faire des prédictions.</a:t>
            </a:r>
          </a:p>
          <a:p>
            <a:pPr algn="just" eaLnBrk="1" hangingPunct="1">
              <a:lnSpc>
                <a:spcPct val="80000"/>
              </a:lnSpc>
              <a:buFont typeface="Arial" charset="0"/>
              <a:buNone/>
            </a:pPr>
            <a:endParaRPr lang="fr-FR" sz="1500">
              <a:latin typeface="Book Antiqua" charset="0"/>
            </a:endParaRPr>
          </a:p>
          <a:p>
            <a:pPr algn="just" eaLnBrk="1" hangingPunct="1">
              <a:lnSpc>
                <a:spcPct val="80000"/>
              </a:lnSpc>
              <a:buFont typeface="Arial" charset="0"/>
              <a:buNone/>
            </a:pPr>
            <a:r>
              <a:rPr lang="fr-FR" sz="1500">
                <a:latin typeface="Book Antiqua" charset="0"/>
                <a:sym typeface="Wingdings" charset="0"/>
              </a:rPr>
              <a:t> </a:t>
            </a:r>
            <a:r>
              <a:rPr lang="fr-FR" sz="1500">
                <a:latin typeface="Book Antiqua" charset="0"/>
              </a:rPr>
              <a:t>Exploiter l</a:t>
            </a:r>
            <a:r>
              <a:rPr lang="ja-JP" altLang="fr-FR" sz="1500">
                <a:latin typeface="Book Antiqua" charset="0"/>
              </a:rPr>
              <a:t>’</a:t>
            </a:r>
            <a:r>
              <a:rPr lang="fr-FR" sz="1500">
                <a:latin typeface="Book Antiqua" charset="0"/>
              </a:rPr>
              <a:t>ajustement obtenu, graphiquement ou algébriquement</a:t>
            </a:r>
          </a:p>
          <a:p>
            <a:pPr algn="just" eaLnBrk="1" hangingPunct="1">
              <a:lnSpc>
                <a:spcPct val="80000"/>
              </a:lnSpc>
              <a:buFont typeface="Arial" charset="0"/>
              <a:buNone/>
            </a:pPr>
            <a:endParaRPr lang="fr-FR" sz="1500">
              <a:latin typeface="Book Antiqua" charset="0"/>
            </a:endParaRPr>
          </a:p>
          <a:p>
            <a:pPr algn="just" eaLnBrk="1" hangingPunct="1">
              <a:lnSpc>
                <a:spcPct val="80000"/>
              </a:lnSpc>
              <a:buFont typeface="Arial" charset="0"/>
              <a:buNone/>
            </a:pPr>
            <a:r>
              <a:rPr lang="fr-FR" sz="1500">
                <a:latin typeface="Book Antiqua" charset="0"/>
                <a:sym typeface="Wingdings" charset="0"/>
              </a:rPr>
              <a:t> </a:t>
            </a:r>
            <a:r>
              <a:rPr lang="fr-FR" sz="1500">
                <a:latin typeface="Book Antiqua" charset="0"/>
              </a:rPr>
              <a:t>Montrer aux élèves qu</a:t>
            </a:r>
            <a:r>
              <a:rPr lang="ja-JP" altLang="fr-FR" sz="1500">
                <a:latin typeface="Book Antiqua" charset="0"/>
              </a:rPr>
              <a:t>’</a:t>
            </a:r>
            <a:r>
              <a:rPr lang="fr-FR" sz="1500">
                <a:latin typeface="Book Antiqua" charset="0"/>
              </a:rPr>
              <a:t>on connait les enseignements des autres disciplines et que les mathématiques sont partout! Cela fournit aux professeurs de mathématiques une culture des biotechnologies</a:t>
            </a:r>
          </a:p>
          <a:p>
            <a:pPr algn="just" eaLnBrk="1" hangingPunct="1">
              <a:lnSpc>
                <a:spcPct val="80000"/>
              </a:lnSpc>
              <a:buFont typeface="Arial" charset="0"/>
              <a:buNone/>
            </a:pPr>
            <a:r>
              <a:rPr lang="fr-FR" sz="1500">
                <a:latin typeface="Book Antiqua" charset="0"/>
                <a:sym typeface="Wingdings" charset="0"/>
              </a:rPr>
              <a:t> </a:t>
            </a:r>
            <a:r>
              <a:rPr lang="fr-FR" sz="1500">
                <a:latin typeface="Book Antiqua" charset="0"/>
              </a:rPr>
              <a:t>Donner des exemples d</a:t>
            </a:r>
            <a:r>
              <a:rPr lang="ja-JP" altLang="fr-FR" sz="1500">
                <a:latin typeface="Book Antiqua" charset="0"/>
              </a:rPr>
              <a:t>’</a:t>
            </a:r>
            <a:r>
              <a:rPr lang="fr-FR" sz="1500">
                <a:latin typeface="Book Antiqua" charset="0"/>
              </a:rPr>
              <a:t>utilisation d</a:t>
            </a:r>
            <a:r>
              <a:rPr lang="ja-JP" altLang="fr-FR" sz="1500">
                <a:latin typeface="Book Antiqua" charset="0"/>
              </a:rPr>
              <a:t>’</a:t>
            </a:r>
            <a:r>
              <a:rPr lang="fr-FR" sz="1500">
                <a:latin typeface="Book Antiqua" charset="0"/>
              </a:rPr>
              <a:t>écarts-type et de moyennes, à travers les intervalles de confiance produits par la méthode.</a:t>
            </a:r>
          </a:p>
        </p:txBody>
      </p:sp>
      <p:sp>
        <p:nvSpPr>
          <p:cNvPr id="4" name="Espace réservé du contenu 3"/>
          <p:cNvSpPr>
            <a:spLocks noGrp="1"/>
          </p:cNvSpPr>
          <p:nvPr>
            <p:ph sz="half" idx="2"/>
          </p:nvPr>
        </p:nvSpPr>
        <p:spPr/>
        <p:txBody>
          <a:bodyPr>
            <a:normAutofit/>
          </a:bodyPr>
          <a:lstStyle/>
          <a:p>
            <a:pPr eaLnBrk="1" hangingPunct="1">
              <a:lnSpc>
                <a:spcPct val="80000"/>
              </a:lnSpc>
              <a:buFont typeface="Arial" charset="0"/>
              <a:buChar char="•"/>
            </a:pPr>
            <a:r>
              <a:rPr lang="fr-FR" sz="2000" b="1">
                <a:latin typeface="Book Antiqua" charset="0"/>
              </a:rPr>
              <a:t>Biotechnologies:</a:t>
            </a:r>
          </a:p>
          <a:p>
            <a:pPr algn="just" eaLnBrk="1" hangingPunct="1">
              <a:lnSpc>
                <a:spcPct val="80000"/>
              </a:lnSpc>
              <a:buFont typeface="Arial" charset="0"/>
              <a:buNone/>
            </a:pPr>
            <a:r>
              <a:rPr lang="fr-FR" sz="1700">
                <a:latin typeface="Book Antiqua" charset="0"/>
                <a:sym typeface="Wingdings" charset="0"/>
              </a:rPr>
              <a:t> </a:t>
            </a:r>
            <a:r>
              <a:rPr lang="fr-FR" sz="1700">
                <a:latin typeface="Book Antiqua" charset="0"/>
              </a:rPr>
              <a:t>Réaliser l</a:t>
            </a:r>
            <a:r>
              <a:rPr lang="ja-JP" altLang="fr-FR" sz="1700">
                <a:latin typeface="Book Antiqua" charset="0"/>
              </a:rPr>
              <a:t>’</a:t>
            </a:r>
            <a:r>
              <a:rPr lang="fr-FR" sz="1700">
                <a:latin typeface="Book Antiqua" charset="0"/>
              </a:rPr>
              <a:t>étalonnage d</a:t>
            </a:r>
            <a:r>
              <a:rPr lang="ja-JP" altLang="fr-FR" sz="1700">
                <a:latin typeface="Book Antiqua" charset="0"/>
              </a:rPr>
              <a:t>’</a:t>
            </a:r>
            <a:r>
              <a:rPr lang="fr-FR" sz="1700">
                <a:latin typeface="Book Antiqua" charset="0"/>
              </a:rPr>
              <a:t>un appareil de mesure pour déduire de deux mesure une concentration en protéines. C</a:t>
            </a:r>
            <a:r>
              <a:rPr lang="ja-JP" altLang="fr-FR" sz="1700">
                <a:latin typeface="Book Antiqua" charset="0"/>
              </a:rPr>
              <a:t>’</a:t>
            </a:r>
            <a:r>
              <a:rPr lang="fr-FR" sz="1700">
                <a:latin typeface="Book Antiqua" charset="0"/>
              </a:rPr>
              <a:t>est-à-dire déterminer l</a:t>
            </a:r>
            <a:r>
              <a:rPr lang="ja-JP" altLang="fr-FR" sz="1700">
                <a:latin typeface="Book Antiqua" charset="0"/>
              </a:rPr>
              <a:t>’</a:t>
            </a:r>
            <a:r>
              <a:rPr lang="fr-FR" sz="1700">
                <a:latin typeface="Book Antiqua" charset="0"/>
              </a:rPr>
              <a:t>ajustement d</a:t>
            </a:r>
            <a:r>
              <a:rPr lang="ja-JP" altLang="fr-FR" sz="1700">
                <a:latin typeface="Book Antiqua" charset="0"/>
              </a:rPr>
              <a:t>’</a:t>
            </a:r>
            <a:r>
              <a:rPr lang="fr-FR" sz="1700">
                <a:latin typeface="Book Antiqua" charset="0"/>
              </a:rPr>
              <a:t>un nuage selon la méthode des moindres carrés avec la calculatrice ou un tableur grapheur</a:t>
            </a:r>
          </a:p>
          <a:p>
            <a:pPr algn="just" eaLnBrk="1" hangingPunct="1">
              <a:lnSpc>
                <a:spcPct val="80000"/>
              </a:lnSpc>
              <a:buFont typeface="Arial" charset="0"/>
              <a:buNone/>
            </a:pPr>
            <a:r>
              <a:rPr lang="fr-FR" sz="1700">
                <a:latin typeface="Book Antiqua" charset="0"/>
                <a:sym typeface="Wingdings" charset="0"/>
              </a:rPr>
              <a:t> </a:t>
            </a:r>
            <a:r>
              <a:rPr lang="fr-FR" sz="1700">
                <a:latin typeface="Book Antiqua" charset="0"/>
              </a:rPr>
              <a:t>Savoir passer de l</a:t>
            </a:r>
            <a:r>
              <a:rPr lang="ja-JP" altLang="fr-FR" sz="1700">
                <a:latin typeface="Book Antiqua" charset="0"/>
              </a:rPr>
              <a:t>’</a:t>
            </a:r>
            <a:r>
              <a:rPr lang="fr-FR" sz="1700">
                <a:latin typeface="Book Antiqua" charset="0"/>
              </a:rPr>
              <a:t>absorbance  à la concentration (et inversement même si moins utile) graphiquement ou par le calcul, une fois l</a:t>
            </a:r>
            <a:r>
              <a:rPr lang="ja-JP" altLang="fr-FR" sz="1700">
                <a:latin typeface="Book Antiqua" charset="0"/>
              </a:rPr>
              <a:t>’</a:t>
            </a:r>
            <a:r>
              <a:rPr lang="fr-FR" sz="1700">
                <a:latin typeface="Book Antiqua" charset="0"/>
              </a:rPr>
              <a:t>ajustement réalisé.</a:t>
            </a:r>
          </a:p>
          <a:p>
            <a:pPr algn="just" eaLnBrk="1" hangingPunct="1">
              <a:lnSpc>
                <a:spcPct val="80000"/>
              </a:lnSpc>
              <a:buFont typeface="Arial" charset="0"/>
              <a:buNone/>
            </a:pPr>
            <a:r>
              <a:rPr lang="fr-FR" sz="1700">
                <a:latin typeface="Book Antiqua" charset="0"/>
                <a:sym typeface="Wingdings" charset="0"/>
              </a:rPr>
              <a:t> </a:t>
            </a:r>
            <a:r>
              <a:rPr lang="fr-FR" sz="1700">
                <a:latin typeface="Book Antiqua" charset="0"/>
              </a:rPr>
              <a:t>Montrer le lien entre les disciplines et que les techniques numériques sont bien les mêmes!</a:t>
            </a: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1000"/>
                                        <p:tgtEl>
                                          <p:spTgt spid="4">
                                            <p:txEl>
                                              <p:pRg st="0" end="0"/>
                                            </p:txEl>
                                          </p:spTgt>
                                        </p:tgtEl>
                                      </p:cBhvr>
                                    </p:animEffect>
                                    <p:anim calcmode="lin" valueType="num">
                                      <p:cBhvr>
                                        <p:cTn id="4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fade">
                                      <p:cBhvr>
                                        <p:cTn id="49" dur="1000"/>
                                        <p:tgtEl>
                                          <p:spTgt spid="4">
                                            <p:txEl>
                                              <p:pRg st="1" end="1"/>
                                            </p:txEl>
                                          </p:spTgt>
                                        </p:tgtEl>
                                      </p:cBhvr>
                                    </p:animEffect>
                                    <p:anim calcmode="lin" valueType="num">
                                      <p:cBhvr>
                                        <p:cTn id="5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2" end="2"/>
                                            </p:txEl>
                                          </p:spTgt>
                                        </p:tgtEl>
                                        <p:attrNameLst>
                                          <p:attrName>style.visibility</p:attrName>
                                        </p:attrNameLst>
                                      </p:cBhvr>
                                      <p:to>
                                        <p:strVal val="visible"/>
                                      </p:to>
                                    </p:set>
                                    <p:animEffect transition="in" filter="fade">
                                      <p:cBhvr>
                                        <p:cTn id="56" dur="1000"/>
                                        <p:tgtEl>
                                          <p:spTgt spid="4">
                                            <p:txEl>
                                              <p:pRg st="2" end="2"/>
                                            </p:txEl>
                                          </p:spTgt>
                                        </p:tgtEl>
                                      </p:cBhvr>
                                    </p:animEffect>
                                    <p:anim calcmode="lin" valueType="num">
                                      <p:cBhvr>
                                        <p:cTn id="5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Effect transition="in" filter="fade">
                                      <p:cBhvr>
                                        <p:cTn id="63" dur="1000"/>
                                        <p:tgtEl>
                                          <p:spTgt spid="4">
                                            <p:txEl>
                                              <p:pRg st="3" end="3"/>
                                            </p:txEl>
                                          </p:spTgt>
                                        </p:tgtEl>
                                      </p:cBhvr>
                                    </p:animEffect>
                                    <p:anim calcmode="lin" valueType="num">
                                      <p:cBhvr>
                                        <p:cTn id="6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eaLnBrk="1" fontAlgn="auto" hangingPunct="1">
              <a:spcAft>
                <a:spcPts val="0"/>
              </a:spcAft>
              <a:defRPr/>
            </a:pPr>
            <a:r>
              <a:rPr lang="fr-FR" altLang="fr-FR" smtClean="0">
                <a:ea typeface="+mj-ea"/>
              </a:rPr>
              <a:t>Les difficultés rencontrées</a:t>
            </a:r>
          </a:p>
        </p:txBody>
      </p:sp>
      <p:sp>
        <p:nvSpPr>
          <p:cNvPr id="8195" name="Espace réservé du contenu 2"/>
          <p:cNvSpPr>
            <a:spLocks noGrp="1"/>
          </p:cNvSpPr>
          <p:nvPr>
            <p:ph sz="half" idx="1"/>
          </p:nvPr>
        </p:nvSpPr>
        <p:spPr/>
        <p:txBody>
          <a:bodyPr/>
          <a:lstStyle/>
          <a:p>
            <a:pPr marL="136525" indent="0" eaLnBrk="1" hangingPunct="1">
              <a:buFont typeface="Wingdings 2" charset="0"/>
              <a:buNone/>
            </a:pPr>
            <a:r>
              <a:rPr lang="fr-FR">
                <a:latin typeface="Book Antiqua" charset="0"/>
              </a:rPr>
              <a:t>En mathématiques: </a:t>
            </a:r>
          </a:p>
          <a:p>
            <a:pPr marL="136525" indent="0" eaLnBrk="1" hangingPunct="1">
              <a:buFontTx/>
              <a:buChar char="-"/>
            </a:pPr>
            <a:r>
              <a:rPr lang="fr-FR">
                <a:latin typeface="Book Antiqua" charset="0"/>
              </a:rPr>
              <a:t>la terminologie</a:t>
            </a:r>
          </a:p>
          <a:p>
            <a:pPr marL="136525" indent="0" eaLnBrk="1" hangingPunct="1">
              <a:buFontTx/>
              <a:buChar char="-"/>
            </a:pPr>
            <a:r>
              <a:rPr lang="fr-FR">
                <a:latin typeface="Book Antiqua" charset="0"/>
              </a:rPr>
              <a:t>le protocole de l’expérience</a:t>
            </a:r>
          </a:p>
          <a:p>
            <a:pPr marL="136525" indent="0" eaLnBrk="1" hangingPunct="1">
              <a:buFont typeface="Wingdings 2" charset="0"/>
              <a:buNone/>
            </a:pPr>
            <a:r>
              <a:rPr lang="fr-FR">
                <a:latin typeface="Book Antiqua" charset="0"/>
              </a:rPr>
              <a:t>	</a:t>
            </a:r>
          </a:p>
        </p:txBody>
      </p:sp>
      <p:sp>
        <p:nvSpPr>
          <p:cNvPr id="8196" name="Espace réservé du contenu 3"/>
          <p:cNvSpPr>
            <a:spLocks noGrp="1"/>
          </p:cNvSpPr>
          <p:nvPr>
            <p:ph sz="half" idx="2"/>
          </p:nvPr>
        </p:nvSpPr>
        <p:spPr/>
        <p:txBody>
          <a:bodyPr/>
          <a:lstStyle/>
          <a:p>
            <a:pPr marL="136525" indent="0" eaLnBrk="1" hangingPunct="1">
              <a:buFont typeface="Wingdings 2" charset="0"/>
              <a:buNone/>
            </a:pPr>
            <a:r>
              <a:rPr lang="fr-FR">
                <a:latin typeface="Book Antiqua" charset="0"/>
              </a:rPr>
              <a:t>En biotechnologies: </a:t>
            </a:r>
          </a:p>
          <a:p>
            <a:pPr marL="136525" indent="0" eaLnBrk="1" hangingPunct="1">
              <a:buFontTx/>
              <a:buChar char="-"/>
            </a:pPr>
            <a:r>
              <a:rPr lang="fr-FR">
                <a:latin typeface="Book Antiqua" charset="0"/>
              </a:rPr>
              <a:t>la manipulation de l’équation de droite</a:t>
            </a:r>
          </a:p>
          <a:p>
            <a:pPr marL="136525" indent="0" eaLnBrk="1" hangingPunct="1">
              <a:buFontTx/>
              <a:buChar char="-"/>
            </a:pPr>
            <a:r>
              <a:rPr lang="fr-FR">
                <a:latin typeface="Book Antiqua" charset="0"/>
              </a:rPr>
              <a:t>Le tracé de la droite</a:t>
            </a:r>
          </a:p>
          <a:p>
            <a:pPr marL="136525" indent="0" eaLnBrk="1" hangingPunct="1">
              <a:buFontTx/>
              <a:buChar char="-"/>
            </a:pPr>
            <a:endParaRPr lang="fr-FR">
              <a:latin typeface="Book Antiqua" charset="0"/>
            </a:endParaRPr>
          </a:p>
        </p:txBody>
      </p:sp>
    </p:spTree>
  </p:cSld>
  <p:clrMapOvr>
    <a:masterClrMapping/>
  </p:clrMapOvr>
  <p:transition xmlns:p14="http://schemas.microsoft.com/office/powerpoint/2010/main" spd="slow">
    <p:circl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rtlCol="0">
            <a:normAutofit fontScale="90000"/>
          </a:bodyPr>
          <a:lstStyle/>
          <a:p>
            <a:pPr eaLnBrk="1" fontAlgn="auto" hangingPunct="1">
              <a:spcAft>
                <a:spcPts val="0"/>
              </a:spcAft>
              <a:defRPr/>
            </a:pPr>
            <a:r>
              <a:rPr lang="fr-FR" dirty="0" smtClean="0">
                <a:ea typeface="+mj-ea"/>
              </a:rPr>
              <a:t/>
            </a:r>
            <a:br>
              <a:rPr lang="fr-FR" dirty="0" smtClean="0">
                <a:ea typeface="+mj-ea"/>
              </a:rPr>
            </a:br>
            <a:r>
              <a:rPr lang="fr-FR" dirty="0" smtClean="0">
                <a:ea typeface="+mj-ea"/>
              </a:rPr>
              <a:t>Conclusion :</a:t>
            </a:r>
            <a:br>
              <a:rPr lang="fr-FR" dirty="0" smtClean="0">
                <a:ea typeface="+mj-ea"/>
              </a:rPr>
            </a:br>
            <a:r>
              <a:rPr lang="fr-FR" dirty="0" smtClean="0">
                <a:ea typeface="+mj-ea"/>
              </a:rPr>
              <a:t>Apports  pour les enseignants.</a:t>
            </a:r>
            <a:br>
              <a:rPr lang="fr-FR" dirty="0" smtClean="0">
                <a:ea typeface="+mj-ea"/>
              </a:rPr>
            </a:br>
            <a:endParaRPr lang="fr-FR" dirty="0" smtClean="0">
              <a:ea typeface="+mj-ea"/>
            </a:endParaRPr>
          </a:p>
        </p:txBody>
      </p:sp>
      <p:sp>
        <p:nvSpPr>
          <p:cNvPr id="8195" name="Espace réservé du contenu 2"/>
          <p:cNvSpPr>
            <a:spLocks noGrp="1"/>
          </p:cNvSpPr>
          <p:nvPr>
            <p:ph idx="1"/>
          </p:nvPr>
        </p:nvSpPr>
        <p:spPr>
          <a:xfrm>
            <a:off x="468313" y="1744663"/>
            <a:ext cx="8064500" cy="5113337"/>
          </a:xfrm>
        </p:spPr>
        <p:txBody>
          <a:bodyPr>
            <a:normAutofit/>
          </a:bodyPr>
          <a:lstStyle/>
          <a:p>
            <a:pPr marL="457200" lvl="1" indent="0" eaLnBrk="1" hangingPunct="1">
              <a:lnSpc>
                <a:spcPct val="90000"/>
              </a:lnSpc>
              <a:buClr>
                <a:srgbClr val="F9F9F9"/>
              </a:buClr>
              <a:buFont typeface="Wingdings 2" charset="0"/>
              <a:buNone/>
            </a:pPr>
            <a:endParaRPr lang="fr-FR">
              <a:solidFill>
                <a:srgbClr val="FFC000"/>
              </a:solidFill>
              <a:latin typeface="Book Antiqua" charset="0"/>
            </a:endParaRPr>
          </a:p>
          <a:p>
            <a:pPr marL="457200" lvl="1" indent="0" eaLnBrk="1" hangingPunct="1">
              <a:lnSpc>
                <a:spcPct val="90000"/>
              </a:lnSpc>
              <a:buClr>
                <a:srgbClr val="F9F9F9"/>
              </a:buClr>
              <a:buFont typeface="Wingdings 2" charset="0"/>
              <a:buNone/>
            </a:pPr>
            <a:r>
              <a:rPr lang="fr-FR">
                <a:latin typeface="Book Antiqua" charset="0"/>
              </a:rPr>
              <a:t>Cela permet :</a:t>
            </a:r>
          </a:p>
          <a:p>
            <a:pPr marL="457200" lvl="1" indent="0" eaLnBrk="1" hangingPunct="1">
              <a:lnSpc>
                <a:spcPct val="90000"/>
              </a:lnSpc>
              <a:buClr>
                <a:srgbClr val="F9F9F9"/>
              </a:buClr>
              <a:buFont typeface="Wingdings 2" charset="0"/>
              <a:buNone/>
            </a:pPr>
            <a:r>
              <a:rPr lang="fr-FR">
                <a:latin typeface="Book Antiqua" charset="0"/>
              </a:rPr>
              <a:t>	- un décloisonnement des disciplines </a:t>
            </a:r>
          </a:p>
          <a:p>
            <a:pPr marL="457200" lvl="1" indent="0" eaLnBrk="1" hangingPunct="1">
              <a:lnSpc>
                <a:spcPct val="90000"/>
              </a:lnSpc>
              <a:buClr>
                <a:srgbClr val="F9F9F9"/>
              </a:buClr>
              <a:buFont typeface="Wingdings 2" charset="0"/>
              <a:buNone/>
            </a:pPr>
            <a:r>
              <a:rPr lang="fr-FR">
                <a:latin typeface="Book Antiqua" charset="0"/>
              </a:rPr>
              <a:t>	- aux professeurs de mathématiques d’illustrer leur cours par des activités concrètes qui parlent aux élèves (ce que nous faisons déjà normalement et qui est imposé de toute façon par le référentiel de mathématiques). </a:t>
            </a:r>
          </a:p>
          <a:p>
            <a:pPr marL="457200" lvl="1" indent="0" eaLnBrk="1" hangingPunct="1">
              <a:lnSpc>
                <a:spcPct val="90000"/>
              </a:lnSpc>
              <a:buClr>
                <a:srgbClr val="F9F9F9"/>
              </a:buClr>
              <a:buFont typeface="Wingdings 2" charset="0"/>
              <a:buNone/>
            </a:pPr>
            <a:r>
              <a:rPr lang="fr-FR">
                <a:latin typeface="Book Antiqua" charset="0"/>
              </a:rPr>
              <a:t>De plus, cela permet aux professeurs de biotechnologies:</a:t>
            </a:r>
          </a:p>
          <a:p>
            <a:pPr marL="457200" lvl="1" indent="0" eaLnBrk="1" hangingPunct="1">
              <a:lnSpc>
                <a:spcPct val="90000"/>
              </a:lnSpc>
              <a:buClr>
                <a:srgbClr val="F9F9F9"/>
              </a:buClr>
              <a:buFont typeface="Wingdings 2" charset="0"/>
              <a:buNone/>
            </a:pPr>
            <a:r>
              <a:rPr lang="fr-FR">
                <a:latin typeface="Book Antiqua" charset="0"/>
              </a:rPr>
              <a:t>	-  de s’appuyer sur le professeur de mathématiques pour traiter avec les élèves les difficultés d’ordre algébrique. </a:t>
            </a:r>
          </a:p>
          <a:p>
            <a:pPr marL="457200" lvl="1" indent="0" eaLnBrk="1" hangingPunct="1">
              <a:lnSpc>
                <a:spcPct val="90000"/>
              </a:lnSpc>
              <a:buClr>
                <a:srgbClr val="F9F9F9"/>
              </a:buClr>
              <a:buFont typeface="Wingdings 2" charset="0"/>
              <a:buNone/>
            </a:pPr>
            <a:endParaRPr lang="fr-FR">
              <a:latin typeface="Book Antiqua" charset="0"/>
            </a:endParaRPr>
          </a:p>
        </p:txBody>
      </p:sp>
    </p:spTree>
  </p:cSld>
  <p:clrMapOvr>
    <a:masterClrMapping/>
  </p:clrMapOvr>
  <p:transition xmlns:p14="http://schemas.microsoft.com/office/powerpoint/2010/main" spd="slow">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ea typeface="+mj-ea"/>
              </a:rPr>
              <a:t>Apports pour les élèves</a:t>
            </a:r>
            <a:endParaRPr lang="fr-FR" dirty="0">
              <a:ea typeface="+mj-ea"/>
            </a:endParaRPr>
          </a:p>
        </p:txBody>
      </p:sp>
      <p:sp>
        <p:nvSpPr>
          <p:cNvPr id="3" name="Espace réservé du contenu 2"/>
          <p:cNvSpPr>
            <a:spLocks noGrp="1"/>
          </p:cNvSpPr>
          <p:nvPr>
            <p:ph idx="1"/>
          </p:nvPr>
        </p:nvSpPr>
        <p:spPr/>
        <p:txBody>
          <a:bodyPr/>
          <a:lstStyle/>
          <a:p>
            <a:r>
              <a:rPr lang="fr-FR" sz="2400">
                <a:latin typeface="Book Antiqua" charset="0"/>
              </a:rPr>
              <a:t>Les apports pour les élèves sont multiples: </a:t>
            </a:r>
          </a:p>
          <a:p>
            <a:pPr algn="just">
              <a:buFontTx/>
              <a:buChar char="-"/>
            </a:pPr>
            <a:r>
              <a:rPr lang="fr-FR" sz="2400">
                <a:latin typeface="Book Antiqua" charset="0"/>
              </a:rPr>
              <a:t>membres de l’équipe pédagogique qui communiquent.</a:t>
            </a:r>
          </a:p>
          <a:p>
            <a:pPr algn="just">
              <a:buFontTx/>
              <a:buChar char="-"/>
            </a:pPr>
            <a:r>
              <a:rPr lang="fr-FR" sz="2400">
                <a:latin typeface="Book Antiqua" charset="0"/>
              </a:rPr>
              <a:t>sentiment d’unité, décloisonnement des enseignements.</a:t>
            </a:r>
          </a:p>
          <a:p>
            <a:pPr algn="just">
              <a:buFontTx/>
              <a:buChar char="-"/>
            </a:pPr>
            <a:r>
              <a:rPr lang="fr-FR" sz="2400">
                <a:latin typeface="Book Antiqua" charset="0"/>
              </a:rPr>
              <a:t>promotion des mathématiques, compréhension de leur nécessité et de leur indéniable intérêt pour traiter numériquement des problèmes.</a:t>
            </a:r>
          </a:p>
          <a:p>
            <a:pPr algn="just">
              <a:buFontTx/>
              <a:buChar char="-"/>
            </a:pPr>
            <a:r>
              <a:rPr lang="fr-FR" sz="2400">
                <a:latin typeface="Book Antiqua" charset="0"/>
              </a:rPr>
              <a:t>les élèves n’hésitent plus à poser des questions au professeur de mathématiques sur des situations rencontrées dans d’autres disciplines (en physique notamment).</a:t>
            </a:r>
          </a:p>
          <a:p>
            <a:pPr>
              <a:buFontTx/>
              <a:buChar char="-"/>
            </a:pPr>
            <a:endParaRPr lang="fr-FR" sz="2400">
              <a:latin typeface="Book Antiqua" charset="0"/>
            </a:endParaRPr>
          </a:p>
          <a:p>
            <a:endParaRPr lang="fr-FR">
              <a:latin typeface="Book Antiqu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ea typeface="+mj-ea"/>
              </a:rPr>
              <a:t>BILAN</a:t>
            </a:r>
            <a:endParaRPr lang="fr-FR" dirty="0">
              <a:ea typeface="+mj-ea"/>
            </a:endParaRPr>
          </a:p>
        </p:txBody>
      </p:sp>
      <p:sp>
        <p:nvSpPr>
          <p:cNvPr id="11267" name="Espace réservé du contenu 2"/>
          <p:cNvSpPr>
            <a:spLocks noGrp="1"/>
          </p:cNvSpPr>
          <p:nvPr>
            <p:ph idx="1"/>
          </p:nvPr>
        </p:nvSpPr>
        <p:spPr/>
        <p:txBody>
          <a:bodyPr/>
          <a:lstStyle/>
          <a:p>
            <a:r>
              <a:rPr lang="fr-FR">
                <a:latin typeface="Book Antiqua" charset="0"/>
              </a:rPr>
              <a:t>A l’avenir, il serait nécessaire de planifier ces échanges pour que dès l’introduction en biotechnologie de la notion de courbe d’étalonnage, le professeur de mathématiques puisse (en cours de biotechnologie ou non) intervenir pour lever les difficultés techniques du traitement numérique, ce qui n’a pas pu être fait cette année puisque l’étalonnage avait déjà été vu lorsque nous avons été sollicités pour ces échanges entre disciplines. </a:t>
            </a:r>
          </a:p>
          <a:p>
            <a:endParaRPr lang="fr-FR">
              <a:latin typeface="Book Antiqua" charset="0"/>
            </a:endParaRPr>
          </a:p>
        </p:txBody>
      </p:sp>
    </p:spTree>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127</TotalTime>
  <Words>415</Words>
  <Application>Microsoft Macintosh PowerPoint</Application>
  <PresentationFormat>Présentation à l'écran (4:3)</PresentationFormat>
  <Paragraphs>54</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Arial</vt:lpstr>
      <vt:lpstr>Lucida Sans</vt:lpstr>
      <vt:lpstr>Book Antiqua</vt:lpstr>
      <vt:lpstr>Wingdings 2</vt:lpstr>
      <vt:lpstr>Wingdings</vt:lpstr>
      <vt:lpstr>Wingdings 3</vt:lpstr>
      <vt:lpstr>Calibri</vt:lpstr>
      <vt:lpstr>Aharoni</vt:lpstr>
      <vt:lpstr>Apex</vt:lpstr>
      <vt:lpstr>Co-animation : mathématiques et biotechnologies en  STL</vt:lpstr>
      <vt:lpstr>Sujet:</vt:lpstr>
      <vt:lpstr>Résumé du contenu des activités</vt:lpstr>
      <vt:lpstr>Organisation des travaux</vt:lpstr>
      <vt:lpstr>Intérêts pour les disciplines</vt:lpstr>
      <vt:lpstr>Les difficultés rencontrées</vt:lpstr>
      <vt:lpstr> Conclusion : Apports  pour les enseignants. </vt:lpstr>
      <vt:lpstr>Apports pour les élèves</vt:lpstr>
      <vt:lpstr>BILAN</vt:lpstr>
    </vt:vector>
  </TitlesOfParts>
  <Company>CRHN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Co-animation  Mathématiques et biotechnologies en  STL</dc:title>
  <dc:creator>CRHN</dc:creator>
  <cp:lastModifiedBy>Olivier</cp:lastModifiedBy>
  <cp:revision>20</cp:revision>
  <dcterms:created xsi:type="dcterms:W3CDTF">2014-04-10T13:40:42Z</dcterms:created>
  <dcterms:modified xsi:type="dcterms:W3CDTF">2014-05-08T22:43:47Z</dcterms:modified>
</cp:coreProperties>
</file>